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78" r:id="rId9"/>
    <p:sldId id="279" r:id="rId10"/>
    <p:sldId id="264" r:id="rId11"/>
    <p:sldId id="265" r:id="rId12"/>
    <p:sldId id="266" r:id="rId13"/>
    <p:sldId id="267" r:id="rId14"/>
    <p:sldId id="268" r:id="rId15"/>
    <p:sldId id="269" r:id="rId16"/>
    <p:sldId id="270" r:id="rId17"/>
    <p:sldId id="271" r:id="rId18"/>
    <p:sldId id="272" r:id="rId19"/>
    <p:sldId id="273" r:id="rId20"/>
    <p:sldId id="280" r:id="rId21"/>
    <p:sldId id="276" r:id="rId22"/>
    <p:sldId id="277" r:id="rId23"/>
    <p:sldId id="275"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E876A9-E491-4575-B659-16A234D8C451}" v="2" dt="2024-10-27T16:51:37.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8503-FDFF-9F8D-9E0D-865220209D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BFDD70-8A85-9A61-4117-D31CDA4106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E118C3A-EED0-CB70-D9A5-6F77080B7B9E}"/>
              </a:ext>
            </a:extLst>
          </p:cNvPr>
          <p:cNvSpPr>
            <a:spLocks noGrp="1"/>
          </p:cNvSpPr>
          <p:nvPr>
            <p:ph type="dt" sz="half" idx="10"/>
          </p:nvPr>
        </p:nvSpPr>
        <p:spPr/>
        <p:txBody>
          <a:bodyPr/>
          <a:lstStyle/>
          <a:p>
            <a:fld id="{5EBA43E7-98EA-4723-B31D-472D5D37F8A9}" type="datetimeFigureOut">
              <a:rPr lang="en-IN" smtClean="0"/>
              <a:t>28-10-2024</a:t>
            </a:fld>
            <a:endParaRPr lang="en-IN"/>
          </a:p>
        </p:txBody>
      </p:sp>
      <p:sp>
        <p:nvSpPr>
          <p:cNvPr id="5" name="Footer Placeholder 4">
            <a:extLst>
              <a:ext uri="{FF2B5EF4-FFF2-40B4-BE49-F238E27FC236}">
                <a16:creationId xmlns:a16="http://schemas.microsoft.com/office/drawing/2014/main" id="{AE776C07-C7B8-48EE-34B3-CCBD043446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FBA5B8-0E4C-B595-266A-72E6D8B1FCBD}"/>
              </a:ext>
            </a:extLst>
          </p:cNvPr>
          <p:cNvSpPr>
            <a:spLocks noGrp="1"/>
          </p:cNvSpPr>
          <p:nvPr>
            <p:ph type="sldNum" sz="quarter" idx="12"/>
          </p:nvPr>
        </p:nvSpPr>
        <p:spPr/>
        <p:txBody>
          <a:bodyPr/>
          <a:lstStyle/>
          <a:p>
            <a:fld id="{4BBA933F-B453-4A13-BFEF-F641CD56B5E1}" type="slidenum">
              <a:rPr lang="en-IN" smtClean="0"/>
              <a:t>‹#›</a:t>
            </a:fld>
            <a:endParaRPr lang="en-IN"/>
          </a:p>
        </p:txBody>
      </p:sp>
    </p:spTree>
    <p:extLst>
      <p:ext uri="{BB962C8B-B14F-4D97-AF65-F5344CB8AC3E}">
        <p14:creationId xmlns:p14="http://schemas.microsoft.com/office/powerpoint/2010/main" val="3603833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34C1C-BBAF-28FC-D88D-FE97AE1642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6D5D6D-0D48-AE05-8B0F-533FE0D368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A36E04-E4C7-FE30-421A-E73B8EB2C74B}"/>
              </a:ext>
            </a:extLst>
          </p:cNvPr>
          <p:cNvSpPr>
            <a:spLocks noGrp="1"/>
          </p:cNvSpPr>
          <p:nvPr>
            <p:ph type="dt" sz="half" idx="10"/>
          </p:nvPr>
        </p:nvSpPr>
        <p:spPr/>
        <p:txBody>
          <a:bodyPr/>
          <a:lstStyle/>
          <a:p>
            <a:fld id="{5EBA43E7-98EA-4723-B31D-472D5D37F8A9}" type="datetimeFigureOut">
              <a:rPr lang="en-IN" smtClean="0"/>
              <a:t>28-10-2024</a:t>
            </a:fld>
            <a:endParaRPr lang="en-IN"/>
          </a:p>
        </p:txBody>
      </p:sp>
      <p:sp>
        <p:nvSpPr>
          <p:cNvPr id="5" name="Footer Placeholder 4">
            <a:extLst>
              <a:ext uri="{FF2B5EF4-FFF2-40B4-BE49-F238E27FC236}">
                <a16:creationId xmlns:a16="http://schemas.microsoft.com/office/drawing/2014/main" id="{F9FF2E77-979E-C3A2-D42F-BE30F5DFF9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3E590F-C737-E620-F9D9-FF50F9C7F462}"/>
              </a:ext>
            </a:extLst>
          </p:cNvPr>
          <p:cNvSpPr>
            <a:spLocks noGrp="1"/>
          </p:cNvSpPr>
          <p:nvPr>
            <p:ph type="sldNum" sz="quarter" idx="12"/>
          </p:nvPr>
        </p:nvSpPr>
        <p:spPr/>
        <p:txBody>
          <a:bodyPr/>
          <a:lstStyle/>
          <a:p>
            <a:fld id="{4BBA933F-B453-4A13-BFEF-F641CD56B5E1}" type="slidenum">
              <a:rPr lang="en-IN" smtClean="0"/>
              <a:t>‹#›</a:t>
            </a:fld>
            <a:endParaRPr lang="en-IN"/>
          </a:p>
        </p:txBody>
      </p:sp>
    </p:spTree>
    <p:extLst>
      <p:ext uri="{BB962C8B-B14F-4D97-AF65-F5344CB8AC3E}">
        <p14:creationId xmlns:p14="http://schemas.microsoft.com/office/powerpoint/2010/main" val="3512500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4DFC08-EDE2-CC66-7316-A50C05046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227EE4-4D10-1066-FA16-EE126C48B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7BA806-DB07-1D67-7C88-B06192CD7FD1}"/>
              </a:ext>
            </a:extLst>
          </p:cNvPr>
          <p:cNvSpPr>
            <a:spLocks noGrp="1"/>
          </p:cNvSpPr>
          <p:nvPr>
            <p:ph type="dt" sz="half" idx="10"/>
          </p:nvPr>
        </p:nvSpPr>
        <p:spPr/>
        <p:txBody>
          <a:bodyPr/>
          <a:lstStyle/>
          <a:p>
            <a:fld id="{5EBA43E7-98EA-4723-B31D-472D5D37F8A9}" type="datetimeFigureOut">
              <a:rPr lang="en-IN" smtClean="0"/>
              <a:t>28-10-2024</a:t>
            </a:fld>
            <a:endParaRPr lang="en-IN"/>
          </a:p>
        </p:txBody>
      </p:sp>
      <p:sp>
        <p:nvSpPr>
          <p:cNvPr id="5" name="Footer Placeholder 4">
            <a:extLst>
              <a:ext uri="{FF2B5EF4-FFF2-40B4-BE49-F238E27FC236}">
                <a16:creationId xmlns:a16="http://schemas.microsoft.com/office/drawing/2014/main" id="{6C166940-490D-84A4-45A2-B92B570640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53E768-6AC5-26FA-F7D0-2B8BB78BED48}"/>
              </a:ext>
            </a:extLst>
          </p:cNvPr>
          <p:cNvSpPr>
            <a:spLocks noGrp="1"/>
          </p:cNvSpPr>
          <p:nvPr>
            <p:ph type="sldNum" sz="quarter" idx="12"/>
          </p:nvPr>
        </p:nvSpPr>
        <p:spPr/>
        <p:txBody>
          <a:bodyPr/>
          <a:lstStyle/>
          <a:p>
            <a:fld id="{4BBA933F-B453-4A13-BFEF-F641CD56B5E1}" type="slidenum">
              <a:rPr lang="en-IN" smtClean="0"/>
              <a:t>‹#›</a:t>
            </a:fld>
            <a:endParaRPr lang="en-IN"/>
          </a:p>
        </p:txBody>
      </p:sp>
    </p:spTree>
    <p:extLst>
      <p:ext uri="{BB962C8B-B14F-4D97-AF65-F5344CB8AC3E}">
        <p14:creationId xmlns:p14="http://schemas.microsoft.com/office/powerpoint/2010/main" val="223788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0043E-744A-5CB6-2536-FB86CF3AFE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F1B91A-C7DC-87DF-144D-AEB73AC154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469683-7CF9-6561-3BAE-78C9A761DCAE}"/>
              </a:ext>
            </a:extLst>
          </p:cNvPr>
          <p:cNvSpPr>
            <a:spLocks noGrp="1"/>
          </p:cNvSpPr>
          <p:nvPr>
            <p:ph type="dt" sz="half" idx="10"/>
          </p:nvPr>
        </p:nvSpPr>
        <p:spPr/>
        <p:txBody>
          <a:bodyPr/>
          <a:lstStyle/>
          <a:p>
            <a:fld id="{5EBA43E7-98EA-4723-B31D-472D5D37F8A9}" type="datetimeFigureOut">
              <a:rPr lang="en-IN" smtClean="0"/>
              <a:t>28-10-2024</a:t>
            </a:fld>
            <a:endParaRPr lang="en-IN"/>
          </a:p>
        </p:txBody>
      </p:sp>
      <p:sp>
        <p:nvSpPr>
          <p:cNvPr id="5" name="Footer Placeholder 4">
            <a:extLst>
              <a:ext uri="{FF2B5EF4-FFF2-40B4-BE49-F238E27FC236}">
                <a16:creationId xmlns:a16="http://schemas.microsoft.com/office/drawing/2014/main" id="{E1E3A265-F559-2A73-6B35-EDB0D27A13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BC0206-2268-3B8E-93FD-72E487CC566E}"/>
              </a:ext>
            </a:extLst>
          </p:cNvPr>
          <p:cNvSpPr>
            <a:spLocks noGrp="1"/>
          </p:cNvSpPr>
          <p:nvPr>
            <p:ph type="sldNum" sz="quarter" idx="12"/>
          </p:nvPr>
        </p:nvSpPr>
        <p:spPr/>
        <p:txBody>
          <a:bodyPr/>
          <a:lstStyle/>
          <a:p>
            <a:fld id="{4BBA933F-B453-4A13-BFEF-F641CD56B5E1}" type="slidenum">
              <a:rPr lang="en-IN" smtClean="0"/>
              <a:t>‹#›</a:t>
            </a:fld>
            <a:endParaRPr lang="en-IN"/>
          </a:p>
        </p:txBody>
      </p:sp>
    </p:spTree>
    <p:extLst>
      <p:ext uri="{BB962C8B-B14F-4D97-AF65-F5344CB8AC3E}">
        <p14:creationId xmlns:p14="http://schemas.microsoft.com/office/powerpoint/2010/main" val="3300395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CBAD0-AC15-6B8C-735A-7D6F6C4D83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529F4F4-8530-1E4B-59E6-8FA84B6C55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5B04D3-449D-9F23-260B-F94FFD3AC655}"/>
              </a:ext>
            </a:extLst>
          </p:cNvPr>
          <p:cNvSpPr>
            <a:spLocks noGrp="1"/>
          </p:cNvSpPr>
          <p:nvPr>
            <p:ph type="dt" sz="half" idx="10"/>
          </p:nvPr>
        </p:nvSpPr>
        <p:spPr/>
        <p:txBody>
          <a:bodyPr/>
          <a:lstStyle/>
          <a:p>
            <a:fld id="{5EBA43E7-98EA-4723-B31D-472D5D37F8A9}" type="datetimeFigureOut">
              <a:rPr lang="en-IN" smtClean="0"/>
              <a:t>28-10-2024</a:t>
            </a:fld>
            <a:endParaRPr lang="en-IN"/>
          </a:p>
        </p:txBody>
      </p:sp>
      <p:sp>
        <p:nvSpPr>
          <p:cNvPr id="5" name="Footer Placeholder 4">
            <a:extLst>
              <a:ext uri="{FF2B5EF4-FFF2-40B4-BE49-F238E27FC236}">
                <a16:creationId xmlns:a16="http://schemas.microsoft.com/office/drawing/2014/main" id="{164007A3-7776-521B-3CB8-89966E04DC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D2E748-82A2-B97F-D65F-962818B3E3C3}"/>
              </a:ext>
            </a:extLst>
          </p:cNvPr>
          <p:cNvSpPr>
            <a:spLocks noGrp="1"/>
          </p:cNvSpPr>
          <p:nvPr>
            <p:ph type="sldNum" sz="quarter" idx="12"/>
          </p:nvPr>
        </p:nvSpPr>
        <p:spPr/>
        <p:txBody>
          <a:bodyPr/>
          <a:lstStyle/>
          <a:p>
            <a:fld id="{4BBA933F-B453-4A13-BFEF-F641CD56B5E1}" type="slidenum">
              <a:rPr lang="en-IN" smtClean="0"/>
              <a:t>‹#›</a:t>
            </a:fld>
            <a:endParaRPr lang="en-IN"/>
          </a:p>
        </p:txBody>
      </p:sp>
    </p:spTree>
    <p:extLst>
      <p:ext uri="{BB962C8B-B14F-4D97-AF65-F5344CB8AC3E}">
        <p14:creationId xmlns:p14="http://schemas.microsoft.com/office/powerpoint/2010/main" val="2587388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3C775-C93C-BFE8-E131-ED2362ABB5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73285A-0AD0-2D9F-2AD8-8FDCC6D7A7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A30CD26-CC88-FF50-20E5-D78731F77F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6B861A2-8161-2179-A248-F3176A3FB797}"/>
              </a:ext>
            </a:extLst>
          </p:cNvPr>
          <p:cNvSpPr>
            <a:spLocks noGrp="1"/>
          </p:cNvSpPr>
          <p:nvPr>
            <p:ph type="dt" sz="half" idx="10"/>
          </p:nvPr>
        </p:nvSpPr>
        <p:spPr/>
        <p:txBody>
          <a:bodyPr/>
          <a:lstStyle/>
          <a:p>
            <a:fld id="{5EBA43E7-98EA-4723-B31D-472D5D37F8A9}" type="datetimeFigureOut">
              <a:rPr lang="en-IN" smtClean="0"/>
              <a:t>28-10-2024</a:t>
            </a:fld>
            <a:endParaRPr lang="en-IN"/>
          </a:p>
        </p:txBody>
      </p:sp>
      <p:sp>
        <p:nvSpPr>
          <p:cNvPr id="6" name="Footer Placeholder 5">
            <a:extLst>
              <a:ext uri="{FF2B5EF4-FFF2-40B4-BE49-F238E27FC236}">
                <a16:creationId xmlns:a16="http://schemas.microsoft.com/office/drawing/2014/main" id="{70675436-131B-3F90-FF63-CCDA34C064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A45FBE-8DE2-20F9-9514-50FCC2B260A9}"/>
              </a:ext>
            </a:extLst>
          </p:cNvPr>
          <p:cNvSpPr>
            <a:spLocks noGrp="1"/>
          </p:cNvSpPr>
          <p:nvPr>
            <p:ph type="sldNum" sz="quarter" idx="12"/>
          </p:nvPr>
        </p:nvSpPr>
        <p:spPr/>
        <p:txBody>
          <a:bodyPr/>
          <a:lstStyle/>
          <a:p>
            <a:fld id="{4BBA933F-B453-4A13-BFEF-F641CD56B5E1}" type="slidenum">
              <a:rPr lang="en-IN" smtClean="0"/>
              <a:t>‹#›</a:t>
            </a:fld>
            <a:endParaRPr lang="en-IN"/>
          </a:p>
        </p:txBody>
      </p:sp>
    </p:spTree>
    <p:extLst>
      <p:ext uri="{BB962C8B-B14F-4D97-AF65-F5344CB8AC3E}">
        <p14:creationId xmlns:p14="http://schemas.microsoft.com/office/powerpoint/2010/main" val="427329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F91F-B59B-A864-68C5-39F61014518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BFC5AC-E89B-0F93-EBF7-7EED7F5A9F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C0371B-0AA4-7FAE-3911-5E87F85661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6AB228-6DAF-D030-B7C3-8921694558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15641D-85C0-5F46-776B-D67B134712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0E1342-556E-3FEA-C751-A924AC9D1195}"/>
              </a:ext>
            </a:extLst>
          </p:cNvPr>
          <p:cNvSpPr>
            <a:spLocks noGrp="1"/>
          </p:cNvSpPr>
          <p:nvPr>
            <p:ph type="dt" sz="half" idx="10"/>
          </p:nvPr>
        </p:nvSpPr>
        <p:spPr/>
        <p:txBody>
          <a:bodyPr/>
          <a:lstStyle/>
          <a:p>
            <a:fld id="{5EBA43E7-98EA-4723-B31D-472D5D37F8A9}" type="datetimeFigureOut">
              <a:rPr lang="en-IN" smtClean="0"/>
              <a:t>28-10-2024</a:t>
            </a:fld>
            <a:endParaRPr lang="en-IN"/>
          </a:p>
        </p:txBody>
      </p:sp>
      <p:sp>
        <p:nvSpPr>
          <p:cNvPr id="8" name="Footer Placeholder 7">
            <a:extLst>
              <a:ext uri="{FF2B5EF4-FFF2-40B4-BE49-F238E27FC236}">
                <a16:creationId xmlns:a16="http://schemas.microsoft.com/office/drawing/2014/main" id="{B3C6B991-79B2-1AA2-9A04-333C797353C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0AA0981-C034-E3E0-2B5C-4D3AAC87D870}"/>
              </a:ext>
            </a:extLst>
          </p:cNvPr>
          <p:cNvSpPr>
            <a:spLocks noGrp="1"/>
          </p:cNvSpPr>
          <p:nvPr>
            <p:ph type="sldNum" sz="quarter" idx="12"/>
          </p:nvPr>
        </p:nvSpPr>
        <p:spPr/>
        <p:txBody>
          <a:bodyPr/>
          <a:lstStyle/>
          <a:p>
            <a:fld id="{4BBA933F-B453-4A13-BFEF-F641CD56B5E1}" type="slidenum">
              <a:rPr lang="en-IN" smtClean="0"/>
              <a:t>‹#›</a:t>
            </a:fld>
            <a:endParaRPr lang="en-IN"/>
          </a:p>
        </p:txBody>
      </p:sp>
    </p:spTree>
    <p:extLst>
      <p:ext uri="{BB962C8B-B14F-4D97-AF65-F5344CB8AC3E}">
        <p14:creationId xmlns:p14="http://schemas.microsoft.com/office/powerpoint/2010/main" val="913296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4D063-37E0-FAD3-B10A-2E3343F401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74C0E17-3776-79F8-80A4-C499A7AA955A}"/>
              </a:ext>
            </a:extLst>
          </p:cNvPr>
          <p:cNvSpPr>
            <a:spLocks noGrp="1"/>
          </p:cNvSpPr>
          <p:nvPr>
            <p:ph type="dt" sz="half" idx="10"/>
          </p:nvPr>
        </p:nvSpPr>
        <p:spPr/>
        <p:txBody>
          <a:bodyPr/>
          <a:lstStyle/>
          <a:p>
            <a:fld id="{5EBA43E7-98EA-4723-B31D-472D5D37F8A9}" type="datetimeFigureOut">
              <a:rPr lang="en-IN" smtClean="0"/>
              <a:t>28-10-2024</a:t>
            </a:fld>
            <a:endParaRPr lang="en-IN"/>
          </a:p>
        </p:txBody>
      </p:sp>
      <p:sp>
        <p:nvSpPr>
          <p:cNvPr id="4" name="Footer Placeholder 3">
            <a:extLst>
              <a:ext uri="{FF2B5EF4-FFF2-40B4-BE49-F238E27FC236}">
                <a16:creationId xmlns:a16="http://schemas.microsoft.com/office/drawing/2014/main" id="{AD7A6680-7B60-0997-BE31-4457E0172A2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963D35A-161D-F51E-FF14-21AB9F57A18B}"/>
              </a:ext>
            </a:extLst>
          </p:cNvPr>
          <p:cNvSpPr>
            <a:spLocks noGrp="1"/>
          </p:cNvSpPr>
          <p:nvPr>
            <p:ph type="sldNum" sz="quarter" idx="12"/>
          </p:nvPr>
        </p:nvSpPr>
        <p:spPr/>
        <p:txBody>
          <a:bodyPr/>
          <a:lstStyle/>
          <a:p>
            <a:fld id="{4BBA933F-B453-4A13-BFEF-F641CD56B5E1}" type="slidenum">
              <a:rPr lang="en-IN" smtClean="0"/>
              <a:t>‹#›</a:t>
            </a:fld>
            <a:endParaRPr lang="en-IN"/>
          </a:p>
        </p:txBody>
      </p:sp>
    </p:spTree>
    <p:extLst>
      <p:ext uri="{BB962C8B-B14F-4D97-AF65-F5344CB8AC3E}">
        <p14:creationId xmlns:p14="http://schemas.microsoft.com/office/powerpoint/2010/main" val="7953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848075-DF21-91F0-DAC8-6232F6F39451}"/>
              </a:ext>
            </a:extLst>
          </p:cNvPr>
          <p:cNvSpPr>
            <a:spLocks noGrp="1"/>
          </p:cNvSpPr>
          <p:nvPr>
            <p:ph type="dt" sz="half" idx="10"/>
          </p:nvPr>
        </p:nvSpPr>
        <p:spPr/>
        <p:txBody>
          <a:bodyPr/>
          <a:lstStyle/>
          <a:p>
            <a:fld id="{5EBA43E7-98EA-4723-B31D-472D5D37F8A9}" type="datetimeFigureOut">
              <a:rPr lang="en-IN" smtClean="0"/>
              <a:t>28-10-2024</a:t>
            </a:fld>
            <a:endParaRPr lang="en-IN"/>
          </a:p>
        </p:txBody>
      </p:sp>
      <p:sp>
        <p:nvSpPr>
          <p:cNvPr id="3" name="Footer Placeholder 2">
            <a:extLst>
              <a:ext uri="{FF2B5EF4-FFF2-40B4-BE49-F238E27FC236}">
                <a16:creationId xmlns:a16="http://schemas.microsoft.com/office/drawing/2014/main" id="{B123FC06-1214-1E18-95C7-0A7CB01AF4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C3B8C8E-F602-3EB4-06E7-BFAEEE8446E0}"/>
              </a:ext>
            </a:extLst>
          </p:cNvPr>
          <p:cNvSpPr>
            <a:spLocks noGrp="1"/>
          </p:cNvSpPr>
          <p:nvPr>
            <p:ph type="sldNum" sz="quarter" idx="12"/>
          </p:nvPr>
        </p:nvSpPr>
        <p:spPr/>
        <p:txBody>
          <a:bodyPr/>
          <a:lstStyle/>
          <a:p>
            <a:fld id="{4BBA933F-B453-4A13-BFEF-F641CD56B5E1}" type="slidenum">
              <a:rPr lang="en-IN" smtClean="0"/>
              <a:t>‹#›</a:t>
            </a:fld>
            <a:endParaRPr lang="en-IN"/>
          </a:p>
        </p:txBody>
      </p:sp>
    </p:spTree>
    <p:extLst>
      <p:ext uri="{BB962C8B-B14F-4D97-AF65-F5344CB8AC3E}">
        <p14:creationId xmlns:p14="http://schemas.microsoft.com/office/powerpoint/2010/main" val="404805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A626-C14D-94FF-F9D1-630AAC057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33EE834-629E-8111-57FD-DCFCCD81AE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EC5DD6-0995-CFA5-533E-B8FDFB646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40D99F-FD8C-7D80-1A96-254932145EC5}"/>
              </a:ext>
            </a:extLst>
          </p:cNvPr>
          <p:cNvSpPr>
            <a:spLocks noGrp="1"/>
          </p:cNvSpPr>
          <p:nvPr>
            <p:ph type="dt" sz="half" idx="10"/>
          </p:nvPr>
        </p:nvSpPr>
        <p:spPr/>
        <p:txBody>
          <a:bodyPr/>
          <a:lstStyle/>
          <a:p>
            <a:fld id="{5EBA43E7-98EA-4723-B31D-472D5D37F8A9}" type="datetimeFigureOut">
              <a:rPr lang="en-IN" smtClean="0"/>
              <a:t>28-10-2024</a:t>
            </a:fld>
            <a:endParaRPr lang="en-IN"/>
          </a:p>
        </p:txBody>
      </p:sp>
      <p:sp>
        <p:nvSpPr>
          <p:cNvPr id="6" name="Footer Placeholder 5">
            <a:extLst>
              <a:ext uri="{FF2B5EF4-FFF2-40B4-BE49-F238E27FC236}">
                <a16:creationId xmlns:a16="http://schemas.microsoft.com/office/drawing/2014/main" id="{541C320B-D7EA-B775-DA59-3923D4BAF4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4A8DD5-D14A-7E71-DDB3-47505B5404BF}"/>
              </a:ext>
            </a:extLst>
          </p:cNvPr>
          <p:cNvSpPr>
            <a:spLocks noGrp="1"/>
          </p:cNvSpPr>
          <p:nvPr>
            <p:ph type="sldNum" sz="quarter" idx="12"/>
          </p:nvPr>
        </p:nvSpPr>
        <p:spPr/>
        <p:txBody>
          <a:bodyPr/>
          <a:lstStyle/>
          <a:p>
            <a:fld id="{4BBA933F-B453-4A13-BFEF-F641CD56B5E1}" type="slidenum">
              <a:rPr lang="en-IN" smtClean="0"/>
              <a:t>‹#›</a:t>
            </a:fld>
            <a:endParaRPr lang="en-IN"/>
          </a:p>
        </p:txBody>
      </p:sp>
    </p:spTree>
    <p:extLst>
      <p:ext uri="{BB962C8B-B14F-4D97-AF65-F5344CB8AC3E}">
        <p14:creationId xmlns:p14="http://schemas.microsoft.com/office/powerpoint/2010/main" val="2413596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C32E-6F64-17D4-D28A-E9DE87B4A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58D881-2DFE-3899-2291-F592DD297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C03AEC-D5F4-01C1-5C4A-BB5576686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162C04-4183-DF1F-C247-5BA625F06134}"/>
              </a:ext>
            </a:extLst>
          </p:cNvPr>
          <p:cNvSpPr>
            <a:spLocks noGrp="1"/>
          </p:cNvSpPr>
          <p:nvPr>
            <p:ph type="dt" sz="half" idx="10"/>
          </p:nvPr>
        </p:nvSpPr>
        <p:spPr/>
        <p:txBody>
          <a:bodyPr/>
          <a:lstStyle/>
          <a:p>
            <a:fld id="{5EBA43E7-98EA-4723-B31D-472D5D37F8A9}" type="datetimeFigureOut">
              <a:rPr lang="en-IN" smtClean="0"/>
              <a:t>28-10-2024</a:t>
            </a:fld>
            <a:endParaRPr lang="en-IN"/>
          </a:p>
        </p:txBody>
      </p:sp>
      <p:sp>
        <p:nvSpPr>
          <p:cNvPr id="6" name="Footer Placeholder 5">
            <a:extLst>
              <a:ext uri="{FF2B5EF4-FFF2-40B4-BE49-F238E27FC236}">
                <a16:creationId xmlns:a16="http://schemas.microsoft.com/office/drawing/2014/main" id="{5FB0B910-6863-255F-282B-AA99C9FD96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E4F771-06C4-A776-73F4-FFCE123B705A}"/>
              </a:ext>
            </a:extLst>
          </p:cNvPr>
          <p:cNvSpPr>
            <a:spLocks noGrp="1"/>
          </p:cNvSpPr>
          <p:nvPr>
            <p:ph type="sldNum" sz="quarter" idx="12"/>
          </p:nvPr>
        </p:nvSpPr>
        <p:spPr/>
        <p:txBody>
          <a:bodyPr/>
          <a:lstStyle/>
          <a:p>
            <a:fld id="{4BBA933F-B453-4A13-BFEF-F641CD56B5E1}" type="slidenum">
              <a:rPr lang="en-IN" smtClean="0"/>
              <a:t>‹#›</a:t>
            </a:fld>
            <a:endParaRPr lang="en-IN"/>
          </a:p>
        </p:txBody>
      </p:sp>
    </p:spTree>
    <p:extLst>
      <p:ext uri="{BB962C8B-B14F-4D97-AF65-F5344CB8AC3E}">
        <p14:creationId xmlns:p14="http://schemas.microsoft.com/office/powerpoint/2010/main" val="262170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A8D758-BAC0-A82C-94ED-8B7EE860A8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B98A79-6CE3-8849-1BD5-856B5CDB3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1FD43A-B3E8-F014-95D6-58AEFA8986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A43E7-98EA-4723-B31D-472D5D37F8A9}" type="datetimeFigureOut">
              <a:rPr lang="en-IN" smtClean="0"/>
              <a:t>28-10-2024</a:t>
            </a:fld>
            <a:endParaRPr lang="en-IN"/>
          </a:p>
        </p:txBody>
      </p:sp>
      <p:sp>
        <p:nvSpPr>
          <p:cNvPr id="5" name="Footer Placeholder 4">
            <a:extLst>
              <a:ext uri="{FF2B5EF4-FFF2-40B4-BE49-F238E27FC236}">
                <a16:creationId xmlns:a16="http://schemas.microsoft.com/office/drawing/2014/main" id="{15C0FB17-081D-A0C1-F5B9-8FFF9A9D3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760C3E6-70B5-EB17-9D00-6D65846C54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A933F-B453-4A13-BFEF-F641CD56B5E1}" type="slidenum">
              <a:rPr lang="en-IN" smtClean="0"/>
              <a:t>‹#›</a:t>
            </a:fld>
            <a:endParaRPr lang="en-IN"/>
          </a:p>
        </p:txBody>
      </p:sp>
    </p:spTree>
    <p:extLst>
      <p:ext uri="{BB962C8B-B14F-4D97-AF65-F5344CB8AC3E}">
        <p14:creationId xmlns:p14="http://schemas.microsoft.com/office/powerpoint/2010/main" val="1253572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8E4A91-2234-950C-7DF6-B7AF583E88BB}"/>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8078A76-A2D5-46A6-7498-5791EBE5F094}"/>
              </a:ext>
            </a:extLst>
          </p:cNvPr>
          <p:cNvSpPr>
            <a:spLocks noGrp="1"/>
          </p:cNvSpPr>
          <p:nvPr>
            <p:ph type="ctrTitle"/>
          </p:nvPr>
        </p:nvSpPr>
        <p:spPr>
          <a:xfrm>
            <a:off x="182880" y="182880"/>
            <a:ext cx="10936224" cy="2852929"/>
          </a:xfrm>
        </p:spPr>
        <p:txBody>
          <a:bodyPr>
            <a:normAutofit/>
          </a:bodyPr>
          <a:lstStyle/>
          <a:p>
            <a:r>
              <a:rPr lang="en-US" b="1" dirty="0">
                <a:solidFill>
                  <a:schemeClr val="bg1"/>
                </a:solidFill>
              </a:rPr>
              <a:t>      </a:t>
            </a:r>
            <a:r>
              <a:rPr lang="en-US" b="1" u="sng" dirty="0">
                <a:solidFill>
                  <a:schemeClr val="bg1"/>
                </a:solidFill>
              </a:rPr>
              <a:t>Skill Advanced Course-1</a:t>
            </a:r>
            <a:br>
              <a:rPr lang="en-US" u="sng" dirty="0"/>
            </a:br>
            <a:br>
              <a:rPr lang="en-US" dirty="0"/>
            </a:br>
            <a:endParaRPr lang="en-IN" b="1" dirty="0">
              <a:solidFill>
                <a:schemeClr val="bg1"/>
              </a:solidFill>
            </a:endParaRPr>
          </a:p>
        </p:txBody>
      </p:sp>
      <p:sp>
        <p:nvSpPr>
          <p:cNvPr id="3" name="Subtitle 2">
            <a:extLst>
              <a:ext uri="{FF2B5EF4-FFF2-40B4-BE49-F238E27FC236}">
                <a16:creationId xmlns:a16="http://schemas.microsoft.com/office/drawing/2014/main" id="{1EBA541B-D9CA-0C45-4BCF-CA30E4290504}"/>
              </a:ext>
            </a:extLst>
          </p:cNvPr>
          <p:cNvSpPr>
            <a:spLocks noGrp="1"/>
          </p:cNvSpPr>
          <p:nvPr>
            <p:ph type="subTitle" idx="1"/>
          </p:nvPr>
        </p:nvSpPr>
        <p:spPr>
          <a:xfrm>
            <a:off x="256032" y="3035809"/>
            <a:ext cx="7635240" cy="2221991"/>
          </a:xfrm>
        </p:spPr>
        <p:txBody>
          <a:bodyPr/>
          <a:lstStyle/>
          <a:p>
            <a:r>
              <a:rPr lang="en-US" sz="5400" dirty="0">
                <a:solidFill>
                  <a:schemeClr val="bg1"/>
                </a:solidFill>
                <a:effectLst>
                  <a:reflection blurRad="6350" stA="50000" endA="300" endPos="50000" dist="29997" dir="5400000" sy="-100000" algn="bl" rotWithShape="0"/>
                </a:effectLst>
              </a:rPr>
              <a:t>ANDROID DEVELOPMENT</a:t>
            </a:r>
            <a:r>
              <a:rPr lang="en-US" dirty="0">
                <a:effectLst>
                  <a:reflection blurRad="6350" stA="50000" endA="300" endPos="50000" dist="29997" dir="5400000" sy="-100000" algn="bl" rotWithShape="0"/>
                </a:effectLst>
              </a:rPr>
              <a:t> </a:t>
            </a:r>
            <a:endParaRPr lang="en-IN" dirty="0">
              <a:effectLst>
                <a:reflection blurRad="6350" stA="50000" endA="300" endPos="50000" dist="29997" dir="5400000" sy="-100000" algn="bl" rotWithShape="0"/>
              </a:effectLst>
            </a:endParaRPr>
          </a:p>
        </p:txBody>
      </p:sp>
      <p:pic>
        <p:nvPicPr>
          <p:cNvPr id="9" name="Picture 8">
            <a:extLst>
              <a:ext uri="{FF2B5EF4-FFF2-40B4-BE49-F238E27FC236}">
                <a16:creationId xmlns:a16="http://schemas.microsoft.com/office/drawing/2014/main" id="{E36C1B8B-A45E-783D-9402-BFC40058FC39}"/>
              </a:ext>
            </a:extLst>
          </p:cNvPr>
          <p:cNvPicPr>
            <a:picLocks noChangeAspect="1"/>
          </p:cNvPicPr>
          <p:nvPr/>
        </p:nvPicPr>
        <p:blipFill>
          <a:blip r:embed="rId3"/>
          <a:stretch>
            <a:fillRect/>
          </a:stretch>
        </p:blipFill>
        <p:spPr>
          <a:xfrm>
            <a:off x="11117824" y="101728"/>
            <a:ext cx="989349" cy="783175"/>
          </a:xfrm>
          <a:prstGeom prst="rect">
            <a:avLst/>
          </a:prstGeom>
        </p:spPr>
      </p:pic>
    </p:spTree>
    <p:extLst>
      <p:ext uri="{BB962C8B-B14F-4D97-AF65-F5344CB8AC3E}">
        <p14:creationId xmlns:p14="http://schemas.microsoft.com/office/powerpoint/2010/main" val="2903903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BF98-1283-FB15-E71B-A6DE3F8136CA}"/>
              </a:ext>
            </a:extLst>
          </p:cNvPr>
          <p:cNvSpPr>
            <a:spLocks noGrp="1"/>
          </p:cNvSpPr>
          <p:nvPr>
            <p:ph type="title"/>
          </p:nvPr>
        </p:nvSpPr>
        <p:spPr/>
        <p:txBody>
          <a:bodyPr/>
          <a:lstStyle/>
          <a:p>
            <a:r>
              <a:rPr lang="en-US" b="1" dirty="0"/>
              <a:t>Kotlin Overview:</a:t>
            </a:r>
            <a:endParaRPr lang="en-IN" b="1" dirty="0"/>
          </a:p>
        </p:txBody>
      </p:sp>
      <p:sp>
        <p:nvSpPr>
          <p:cNvPr id="3" name="Content Placeholder 2">
            <a:extLst>
              <a:ext uri="{FF2B5EF4-FFF2-40B4-BE49-F238E27FC236}">
                <a16:creationId xmlns:a16="http://schemas.microsoft.com/office/drawing/2014/main" id="{553E7C9C-3745-6F85-9AD0-9E0C01414096}"/>
              </a:ext>
            </a:extLst>
          </p:cNvPr>
          <p:cNvSpPr>
            <a:spLocks noGrp="1"/>
          </p:cNvSpPr>
          <p:nvPr>
            <p:ph sz="half" idx="1"/>
          </p:nvPr>
        </p:nvSpPr>
        <p:spPr>
          <a:xfrm>
            <a:off x="304801" y="1612490"/>
            <a:ext cx="5927140" cy="4564473"/>
          </a:xfrm>
        </p:spPr>
        <p:txBody>
          <a:bodyPr>
            <a:normAutofit fontScale="70000" lnSpcReduction="20000"/>
          </a:bodyPr>
          <a:lstStyle/>
          <a:p>
            <a:pPr marL="0" indent="0">
              <a:buNone/>
            </a:pPr>
            <a:r>
              <a:rPr lang="en-US" sz="3100" dirty="0"/>
              <a:t>Kotlin is a modern programming language by JetBrains which is a combination of Python and Java. It's the top choice for Android app development because it's easy to read and has powerful features.</a:t>
            </a:r>
          </a:p>
          <a:p>
            <a:pPr marL="0" indent="0">
              <a:buNone/>
            </a:pPr>
            <a:r>
              <a:rPr lang="en-US" dirty="0"/>
              <a:t> </a:t>
            </a:r>
            <a:r>
              <a:rPr lang="en-US" sz="2900" dirty="0"/>
              <a:t>Why We Use Kotlin? </a:t>
            </a:r>
          </a:p>
          <a:p>
            <a:pPr marL="0" indent="0">
              <a:buNone/>
            </a:pPr>
            <a:r>
              <a:rPr lang="en-US" sz="2600" dirty="0"/>
              <a:t>➢ Conciseness: </a:t>
            </a:r>
          </a:p>
          <a:p>
            <a:pPr marL="0" indent="0">
              <a:buNone/>
            </a:pPr>
            <a:r>
              <a:rPr lang="en-US" sz="2600" dirty="0"/>
              <a:t>➢ Null Safety: </a:t>
            </a:r>
          </a:p>
          <a:p>
            <a:pPr marL="0" indent="0">
              <a:buNone/>
            </a:pPr>
            <a:r>
              <a:rPr lang="en-US" sz="2600" dirty="0"/>
              <a:t>➢ Interoperability:</a:t>
            </a:r>
          </a:p>
          <a:p>
            <a:pPr marL="0" indent="0">
              <a:buNone/>
            </a:pPr>
            <a:r>
              <a:rPr lang="en-US" sz="2900" dirty="0"/>
              <a:t> Advantages of Kotlin: </a:t>
            </a:r>
          </a:p>
          <a:p>
            <a:pPr marL="514350" indent="-514350">
              <a:buAutoNum type="arabicPeriod"/>
            </a:pPr>
            <a:r>
              <a:rPr lang="en-US" sz="2900" dirty="0"/>
              <a:t>Less Code, More </a:t>
            </a:r>
            <a:r>
              <a:rPr lang="en-US" sz="2900" dirty="0" err="1"/>
              <a:t>Efficienct</a:t>
            </a:r>
            <a:endParaRPr lang="en-US" sz="2900" dirty="0"/>
          </a:p>
          <a:p>
            <a:pPr marL="514350" indent="-514350">
              <a:buAutoNum type="arabicPeriod"/>
            </a:pPr>
            <a:r>
              <a:rPr lang="en-US" sz="2900" dirty="0"/>
              <a:t>Enhanced Readability </a:t>
            </a:r>
          </a:p>
          <a:p>
            <a:pPr marL="514350" indent="-514350">
              <a:buAutoNum type="arabicPeriod"/>
            </a:pPr>
            <a:r>
              <a:rPr lang="en-US" sz="2900" dirty="0"/>
              <a:t>Improved Performance </a:t>
            </a:r>
          </a:p>
          <a:p>
            <a:pPr marL="514350" indent="-514350">
              <a:buAutoNum type="arabicPeriod"/>
            </a:pPr>
            <a:r>
              <a:rPr lang="en-US" sz="2900" dirty="0"/>
              <a:t>Google Support </a:t>
            </a:r>
            <a:endParaRPr lang="en-IN" sz="2900" dirty="0"/>
          </a:p>
        </p:txBody>
      </p:sp>
      <p:sp>
        <p:nvSpPr>
          <p:cNvPr id="4" name="Content Placeholder 3">
            <a:extLst>
              <a:ext uri="{FF2B5EF4-FFF2-40B4-BE49-F238E27FC236}">
                <a16:creationId xmlns:a16="http://schemas.microsoft.com/office/drawing/2014/main" id="{F14257E6-571E-3732-50E4-91FE58B81595}"/>
              </a:ext>
            </a:extLst>
          </p:cNvPr>
          <p:cNvSpPr>
            <a:spLocks noGrp="1"/>
          </p:cNvSpPr>
          <p:nvPr>
            <p:ph sz="half" idx="2"/>
          </p:nvPr>
        </p:nvSpPr>
        <p:spPr>
          <a:xfrm>
            <a:off x="4916129" y="1828801"/>
            <a:ext cx="5830529" cy="3932902"/>
          </a:xfrm>
        </p:spPr>
        <p:txBody>
          <a:bodyPr>
            <a:normAutofit fontScale="700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Disadvantages of Kotlin:</a:t>
            </a:r>
          </a:p>
          <a:p>
            <a:pPr marL="514350" indent="-514350">
              <a:buAutoNum type="arabicPeriod"/>
            </a:pPr>
            <a:r>
              <a:rPr lang="en-US" dirty="0"/>
              <a:t>Steep learning curve</a:t>
            </a:r>
          </a:p>
          <a:p>
            <a:pPr marL="514350" indent="-514350">
              <a:buAutoNum type="arabicPeriod"/>
            </a:pPr>
            <a:r>
              <a:rPr lang="en-US" dirty="0"/>
              <a:t>Limited Resource Available</a:t>
            </a:r>
          </a:p>
          <a:p>
            <a:pPr marL="514350" indent="-514350">
              <a:buAutoNum type="arabicPeriod"/>
            </a:pPr>
            <a:r>
              <a:rPr lang="en-US" dirty="0"/>
              <a:t>Slow Compilation Speed</a:t>
            </a:r>
          </a:p>
          <a:p>
            <a:pPr marL="514350" indent="-514350">
              <a:buAutoNum type="arabicPeriod"/>
            </a:pPr>
            <a:r>
              <a:rPr lang="en-US" dirty="0"/>
              <a:t>Smaller Community Support</a:t>
            </a:r>
            <a:endParaRPr lang="en-IN" dirty="0"/>
          </a:p>
        </p:txBody>
      </p:sp>
      <p:pic>
        <p:nvPicPr>
          <p:cNvPr id="5" name="Picture 4">
            <a:extLst>
              <a:ext uri="{FF2B5EF4-FFF2-40B4-BE49-F238E27FC236}">
                <a16:creationId xmlns:a16="http://schemas.microsoft.com/office/drawing/2014/main" id="{D248BDBF-C193-95F8-7082-A3786E858C56}"/>
              </a:ext>
            </a:extLst>
          </p:cNvPr>
          <p:cNvPicPr>
            <a:picLocks noChangeAspect="1"/>
          </p:cNvPicPr>
          <p:nvPr/>
        </p:nvPicPr>
        <p:blipFill>
          <a:blip r:embed="rId2"/>
          <a:stretch>
            <a:fillRect/>
          </a:stretch>
        </p:blipFill>
        <p:spPr>
          <a:xfrm>
            <a:off x="6335740" y="1209368"/>
            <a:ext cx="4914263" cy="2399070"/>
          </a:xfrm>
          <a:prstGeom prst="rect">
            <a:avLst/>
          </a:prstGeom>
        </p:spPr>
      </p:pic>
      <p:pic>
        <p:nvPicPr>
          <p:cNvPr id="7" name="Picture 6">
            <a:extLst>
              <a:ext uri="{FF2B5EF4-FFF2-40B4-BE49-F238E27FC236}">
                <a16:creationId xmlns:a16="http://schemas.microsoft.com/office/drawing/2014/main" id="{342F73C7-7D5F-89E1-335A-204AA8F96F9A}"/>
              </a:ext>
            </a:extLst>
          </p:cNvPr>
          <p:cNvPicPr>
            <a:picLocks noChangeAspect="1"/>
          </p:cNvPicPr>
          <p:nvPr/>
        </p:nvPicPr>
        <p:blipFill>
          <a:blip r:embed="rId3"/>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1635073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B541-3B57-A71F-AF02-E4D49A7FF9A9}"/>
              </a:ext>
            </a:extLst>
          </p:cNvPr>
          <p:cNvSpPr>
            <a:spLocks noGrp="1"/>
          </p:cNvSpPr>
          <p:nvPr>
            <p:ph type="title"/>
          </p:nvPr>
        </p:nvSpPr>
        <p:spPr>
          <a:xfrm>
            <a:off x="762000" y="365124"/>
            <a:ext cx="10515600" cy="1325563"/>
          </a:xfrm>
        </p:spPr>
        <p:txBody>
          <a:bodyPr/>
          <a:lstStyle/>
          <a:p>
            <a:r>
              <a:rPr lang="en-US" b="1" dirty="0"/>
              <a:t>Oops In Kotlin Language:</a:t>
            </a:r>
            <a:endParaRPr lang="en-IN" b="1" dirty="0"/>
          </a:p>
        </p:txBody>
      </p:sp>
      <p:sp>
        <p:nvSpPr>
          <p:cNvPr id="3" name="Content Placeholder 2">
            <a:extLst>
              <a:ext uri="{FF2B5EF4-FFF2-40B4-BE49-F238E27FC236}">
                <a16:creationId xmlns:a16="http://schemas.microsoft.com/office/drawing/2014/main" id="{10852B75-F28E-E459-2F6A-F825BABBA7FE}"/>
              </a:ext>
            </a:extLst>
          </p:cNvPr>
          <p:cNvSpPr>
            <a:spLocks noGrp="1"/>
          </p:cNvSpPr>
          <p:nvPr>
            <p:ph sz="half" idx="1"/>
          </p:nvPr>
        </p:nvSpPr>
        <p:spPr>
          <a:xfrm>
            <a:off x="838200" y="1825625"/>
            <a:ext cx="6693310" cy="4351338"/>
          </a:xfrm>
        </p:spPr>
        <p:txBody>
          <a:bodyPr>
            <a:normAutofit/>
          </a:bodyPr>
          <a:lstStyle/>
          <a:p>
            <a:pPr marL="0" indent="0">
              <a:buNone/>
            </a:pPr>
            <a:r>
              <a:rPr lang="en-US" sz="2400" dirty="0"/>
              <a:t>Object oriented programming(</a:t>
            </a:r>
            <a:r>
              <a:rPr lang="en-US" sz="2400" dirty="0" err="1"/>
              <a:t>oop</a:t>
            </a:r>
            <a:r>
              <a:rPr lang="en-US" sz="2400" dirty="0"/>
              <a:t>) is a powerful paradigm that helps us organize code into reusable and modular units.</a:t>
            </a:r>
          </a:p>
          <a:p>
            <a:pPr marL="0" indent="0">
              <a:buNone/>
            </a:pPr>
            <a:r>
              <a:rPr lang="en-US" sz="2000" dirty="0"/>
              <a:t>Concepts:</a:t>
            </a:r>
          </a:p>
          <a:p>
            <a:pPr marL="0" indent="0">
              <a:buNone/>
            </a:pPr>
            <a:r>
              <a:rPr lang="en-US" sz="2000" dirty="0"/>
              <a:t>1.Classes</a:t>
            </a:r>
          </a:p>
          <a:p>
            <a:pPr marL="0" indent="0">
              <a:buNone/>
            </a:pPr>
            <a:r>
              <a:rPr lang="en-US" sz="2000" dirty="0"/>
              <a:t>2.Objects</a:t>
            </a:r>
          </a:p>
          <a:p>
            <a:pPr marL="0" indent="0">
              <a:buNone/>
            </a:pPr>
            <a:r>
              <a:rPr lang="en-US" sz="2000" dirty="0"/>
              <a:t>3.Inheritance</a:t>
            </a:r>
          </a:p>
          <a:p>
            <a:pPr marL="0" indent="0">
              <a:buNone/>
            </a:pPr>
            <a:r>
              <a:rPr lang="en-US" sz="2000" dirty="0"/>
              <a:t>4.Polymorphism</a:t>
            </a:r>
          </a:p>
          <a:p>
            <a:pPr marL="0" indent="0">
              <a:buNone/>
            </a:pPr>
            <a:r>
              <a:rPr lang="en-US" sz="2000" dirty="0"/>
              <a:t>5.Abstraction</a:t>
            </a:r>
          </a:p>
          <a:p>
            <a:pPr marL="0" indent="0">
              <a:buNone/>
            </a:pPr>
            <a:r>
              <a:rPr lang="en-US" sz="2000" dirty="0"/>
              <a:t>6.Encapsulation</a:t>
            </a:r>
          </a:p>
          <a:p>
            <a:pPr marL="0" indent="0">
              <a:buNone/>
            </a:pPr>
            <a:endParaRPr lang="en-IN" dirty="0"/>
          </a:p>
        </p:txBody>
      </p:sp>
      <p:sp>
        <p:nvSpPr>
          <p:cNvPr id="4" name="Content Placeholder 3">
            <a:extLst>
              <a:ext uri="{FF2B5EF4-FFF2-40B4-BE49-F238E27FC236}">
                <a16:creationId xmlns:a16="http://schemas.microsoft.com/office/drawing/2014/main" id="{4C0AA4D7-0FB1-616E-4430-5A4EB87934B6}"/>
              </a:ext>
            </a:extLst>
          </p:cNvPr>
          <p:cNvSpPr>
            <a:spLocks noGrp="1"/>
          </p:cNvSpPr>
          <p:nvPr>
            <p:ph sz="half" idx="2"/>
          </p:nvPr>
        </p:nvSpPr>
        <p:spPr>
          <a:xfrm>
            <a:off x="7875638" y="1825625"/>
            <a:ext cx="3478161" cy="4351338"/>
          </a:xfrm>
        </p:spPr>
        <p:txBody>
          <a:bodyPr>
            <a:normAutofit/>
          </a:bodyPr>
          <a:lstStyle/>
          <a:p>
            <a:pPr marL="0" indent="0">
              <a:buNone/>
            </a:pPr>
            <a:r>
              <a:rPr lang="en-US" sz="2000" dirty="0"/>
              <a:t>Benefits of OOP in Kotlin:</a:t>
            </a:r>
          </a:p>
          <a:p>
            <a:pPr marL="0" indent="0">
              <a:buNone/>
            </a:pPr>
            <a:r>
              <a:rPr lang="en-US" sz="2000" dirty="0"/>
              <a:t>1.Code Reusability</a:t>
            </a:r>
          </a:p>
          <a:p>
            <a:pPr marL="0" indent="0">
              <a:buNone/>
            </a:pPr>
            <a:r>
              <a:rPr lang="en-US" sz="2000" dirty="0"/>
              <a:t>2.Modularity</a:t>
            </a:r>
          </a:p>
          <a:p>
            <a:pPr marL="0" indent="0">
              <a:buNone/>
            </a:pPr>
            <a:r>
              <a:rPr lang="en-US" sz="2000" dirty="0"/>
              <a:t>3.Data Security</a:t>
            </a:r>
          </a:p>
          <a:p>
            <a:pPr marL="0" indent="0">
              <a:buNone/>
            </a:pPr>
            <a:r>
              <a:rPr lang="en-US" sz="2000" dirty="0"/>
              <a:t>4.Flexibility</a:t>
            </a:r>
            <a:endParaRPr lang="en-IN" sz="2000" dirty="0"/>
          </a:p>
        </p:txBody>
      </p:sp>
      <p:pic>
        <p:nvPicPr>
          <p:cNvPr id="5" name="Picture 4">
            <a:extLst>
              <a:ext uri="{FF2B5EF4-FFF2-40B4-BE49-F238E27FC236}">
                <a16:creationId xmlns:a16="http://schemas.microsoft.com/office/drawing/2014/main" id="{76A076E5-83C9-787E-F00D-7DFFA1E714EA}"/>
              </a:ext>
            </a:extLst>
          </p:cNvPr>
          <p:cNvPicPr>
            <a:picLocks noChangeAspect="1"/>
          </p:cNvPicPr>
          <p:nvPr/>
        </p:nvPicPr>
        <p:blipFill>
          <a:blip r:embed="rId2"/>
          <a:stretch>
            <a:fillRect/>
          </a:stretch>
        </p:blipFill>
        <p:spPr>
          <a:xfrm>
            <a:off x="3791256" y="2581153"/>
            <a:ext cx="3838575" cy="3595810"/>
          </a:xfrm>
          <a:prstGeom prst="rect">
            <a:avLst/>
          </a:prstGeom>
        </p:spPr>
      </p:pic>
      <p:pic>
        <p:nvPicPr>
          <p:cNvPr id="7" name="Picture 6">
            <a:extLst>
              <a:ext uri="{FF2B5EF4-FFF2-40B4-BE49-F238E27FC236}">
                <a16:creationId xmlns:a16="http://schemas.microsoft.com/office/drawing/2014/main" id="{C95BADD0-0935-5BA6-9408-02907CF4AA5F}"/>
              </a:ext>
            </a:extLst>
          </p:cNvPr>
          <p:cNvPicPr>
            <a:picLocks noChangeAspect="1"/>
          </p:cNvPicPr>
          <p:nvPr/>
        </p:nvPicPr>
        <p:blipFill>
          <a:blip r:embed="rId3"/>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308480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0B76-FB24-93D7-EA92-9C4E86C17E1E}"/>
              </a:ext>
            </a:extLst>
          </p:cNvPr>
          <p:cNvSpPr>
            <a:spLocks noGrp="1"/>
          </p:cNvSpPr>
          <p:nvPr>
            <p:ph type="title"/>
          </p:nvPr>
        </p:nvSpPr>
        <p:spPr/>
        <p:txBody>
          <a:bodyPr/>
          <a:lstStyle/>
          <a:p>
            <a:r>
              <a:rPr lang="en-US" b="1" dirty="0"/>
              <a:t>To Create App:</a:t>
            </a:r>
            <a:br>
              <a:rPr lang="en-US" b="1" dirty="0"/>
            </a:br>
            <a:endParaRPr lang="en-IN" b="1" dirty="0"/>
          </a:p>
        </p:txBody>
      </p:sp>
      <p:sp>
        <p:nvSpPr>
          <p:cNvPr id="3" name="Content Placeholder 2">
            <a:extLst>
              <a:ext uri="{FF2B5EF4-FFF2-40B4-BE49-F238E27FC236}">
                <a16:creationId xmlns:a16="http://schemas.microsoft.com/office/drawing/2014/main" id="{B0510A31-FECB-9A1D-B0B5-210C5ECB8800}"/>
              </a:ext>
            </a:extLst>
          </p:cNvPr>
          <p:cNvSpPr>
            <a:spLocks noGrp="1"/>
          </p:cNvSpPr>
          <p:nvPr>
            <p:ph sz="half" idx="1"/>
          </p:nvPr>
        </p:nvSpPr>
        <p:spPr>
          <a:xfrm>
            <a:off x="838200" y="993058"/>
            <a:ext cx="4688384" cy="5370718"/>
          </a:xfrm>
        </p:spPr>
        <p:txBody>
          <a:bodyPr>
            <a:normAutofit/>
          </a:bodyPr>
          <a:lstStyle/>
          <a:p>
            <a:pPr marL="0" indent="0">
              <a:buNone/>
            </a:pPr>
            <a:r>
              <a:rPr lang="en-US" sz="2400" dirty="0"/>
              <a:t>1.Install Android Studio</a:t>
            </a:r>
          </a:p>
          <a:p>
            <a:pPr marL="0" indent="0">
              <a:buNone/>
            </a:pPr>
            <a:r>
              <a:rPr lang="en-US" sz="2400" dirty="0"/>
              <a:t>2.Start a new project</a:t>
            </a:r>
          </a:p>
          <a:p>
            <a:pPr marL="0" indent="0">
              <a:buNone/>
            </a:pPr>
            <a:r>
              <a:rPr lang="en-US" sz="2400" dirty="0"/>
              <a:t>       </a:t>
            </a:r>
            <a:r>
              <a:rPr lang="en-US" sz="2400" dirty="0" err="1"/>
              <a:t>a.Click</a:t>
            </a:r>
            <a:r>
              <a:rPr lang="en-US" sz="2400" dirty="0"/>
              <a:t> on new project</a:t>
            </a:r>
          </a:p>
          <a:p>
            <a:pPr marL="0" indent="0">
              <a:buNone/>
            </a:pPr>
            <a:r>
              <a:rPr lang="en-US" sz="2400" dirty="0"/>
              <a:t>       </a:t>
            </a:r>
            <a:r>
              <a:rPr lang="en-US" sz="2400" dirty="0" err="1"/>
              <a:t>b.Empty</a:t>
            </a:r>
            <a:r>
              <a:rPr lang="en-US" sz="2400" dirty="0"/>
              <a:t> Activity</a:t>
            </a:r>
          </a:p>
          <a:p>
            <a:pPr marL="0" indent="0">
              <a:buNone/>
            </a:pPr>
            <a:r>
              <a:rPr lang="en-US" sz="2400" dirty="0"/>
              <a:t>          </a:t>
            </a:r>
          </a:p>
          <a:p>
            <a:pPr marL="0" indent="0">
              <a:buNone/>
            </a:pPr>
            <a:endParaRPr lang="en-US" sz="2400" dirty="0"/>
          </a:p>
          <a:p>
            <a:pPr marL="0" indent="0">
              <a:buNone/>
            </a:pPr>
            <a:r>
              <a:rPr lang="en-US" sz="2400" dirty="0"/>
              <a:t>        </a:t>
            </a:r>
          </a:p>
          <a:p>
            <a:pPr marL="0" indent="0">
              <a:buNone/>
            </a:pPr>
            <a:r>
              <a:rPr lang="en-US" sz="2400" dirty="0"/>
              <a:t>      </a:t>
            </a:r>
            <a:r>
              <a:rPr lang="en-US" sz="2400" dirty="0" err="1"/>
              <a:t>c.Configure</a:t>
            </a:r>
            <a:r>
              <a:rPr lang="en-US" sz="2400" dirty="0"/>
              <a:t> Project</a:t>
            </a:r>
          </a:p>
          <a:p>
            <a:pPr marL="0" indent="0">
              <a:buNone/>
            </a:pPr>
            <a:endParaRPr lang="en-US" dirty="0"/>
          </a:p>
          <a:p>
            <a:pPr marL="0" indent="0">
              <a:buNone/>
            </a:pPr>
            <a:endParaRPr lang="en-US" dirty="0"/>
          </a:p>
        </p:txBody>
      </p:sp>
      <p:sp>
        <p:nvSpPr>
          <p:cNvPr id="6" name="Content Placeholder 5">
            <a:extLst>
              <a:ext uri="{FF2B5EF4-FFF2-40B4-BE49-F238E27FC236}">
                <a16:creationId xmlns:a16="http://schemas.microsoft.com/office/drawing/2014/main" id="{0BD69E7F-C8B7-DC1A-708C-9811CD312398}"/>
              </a:ext>
            </a:extLst>
          </p:cNvPr>
          <p:cNvSpPr>
            <a:spLocks noGrp="1"/>
          </p:cNvSpPr>
          <p:nvPr>
            <p:ph sz="half" idx="2"/>
          </p:nvPr>
        </p:nvSpPr>
        <p:spPr>
          <a:xfrm>
            <a:off x="6172200" y="806244"/>
            <a:ext cx="5181600" cy="5932883"/>
          </a:xfrm>
        </p:spPr>
        <p:txBody>
          <a:bodyPr>
            <a:normAutofit/>
          </a:bodyPr>
          <a:lstStyle/>
          <a:p>
            <a:pPr marL="0" indent="0">
              <a:buNone/>
            </a:pPr>
            <a:r>
              <a:rPr lang="en-US" sz="2400" dirty="0"/>
              <a:t>3.Set up your Project Structure</a:t>
            </a:r>
          </a:p>
          <a:p>
            <a:pPr marL="0" indent="0">
              <a:buNone/>
            </a:pPr>
            <a:r>
              <a:rPr lang="en-US" sz="2400" dirty="0"/>
              <a:t>4.Design the user Interface</a:t>
            </a:r>
          </a:p>
          <a:p>
            <a:pPr marL="0" indent="0">
              <a:buNone/>
            </a:pPr>
            <a:r>
              <a:rPr lang="en-US" sz="2400" dirty="0"/>
              <a:t>5.Add Functionality</a:t>
            </a:r>
          </a:p>
          <a:p>
            <a:pPr marL="0" indent="0">
              <a:buNone/>
            </a:pPr>
            <a:r>
              <a:rPr lang="en-US" sz="2400" dirty="0"/>
              <a:t>6.Run your app</a:t>
            </a:r>
          </a:p>
          <a:p>
            <a:pPr marL="0" indent="0">
              <a:buNone/>
            </a:pPr>
            <a:r>
              <a:rPr lang="en-US" sz="2400" dirty="0"/>
              <a:t>7.Debug and Test</a:t>
            </a:r>
          </a:p>
          <a:p>
            <a:pPr marL="0" indent="0">
              <a:buNone/>
            </a:pPr>
            <a:r>
              <a:rPr lang="en-US" sz="2400" dirty="0"/>
              <a:t>8.Build &amp; Release</a:t>
            </a:r>
            <a:endParaRPr lang="en-IN" sz="2400" dirty="0"/>
          </a:p>
        </p:txBody>
      </p:sp>
      <p:pic>
        <p:nvPicPr>
          <p:cNvPr id="4" name="Picture 3">
            <a:extLst>
              <a:ext uri="{FF2B5EF4-FFF2-40B4-BE49-F238E27FC236}">
                <a16:creationId xmlns:a16="http://schemas.microsoft.com/office/drawing/2014/main" id="{AA7F947B-314C-A28D-6968-BBE194BF6B93}"/>
              </a:ext>
            </a:extLst>
          </p:cNvPr>
          <p:cNvPicPr>
            <a:picLocks noChangeAspect="1"/>
          </p:cNvPicPr>
          <p:nvPr/>
        </p:nvPicPr>
        <p:blipFill>
          <a:blip r:embed="rId2"/>
          <a:stretch>
            <a:fillRect/>
          </a:stretch>
        </p:blipFill>
        <p:spPr>
          <a:xfrm flipH="1">
            <a:off x="2526964" y="2841698"/>
            <a:ext cx="1630659" cy="1174603"/>
          </a:xfrm>
          <a:prstGeom prst="rect">
            <a:avLst/>
          </a:prstGeom>
        </p:spPr>
      </p:pic>
      <p:pic>
        <p:nvPicPr>
          <p:cNvPr id="5" name="Picture 4">
            <a:extLst>
              <a:ext uri="{FF2B5EF4-FFF2-40B4-BE49-F238E27FC236}">
                <a16:creationId xmlns:a16="http://schemas.microsoft.com/office/drawing/2014/main" id="{1A67EFDE-FB99-08F1-A39E-909A8911C8F3}"/>
              </a:ext>
            </a:extLst>
          </p:cNvPr>
          <p:cNvPicPr>
            <a:picLocks noChangeAspect="1"/>
          </p:cNvPicPr>
          <p:nvPr/>
        </p:nvPicPr>
        <p:blipFill>
          <a:blip r:embed="rId3"/>
          <a:stretch>
            <a:fillRect/>
          </a:stretch>
        </p:blipFill>
        <p:spPr>
          <a:xfrm>
            <a:off x="2397337" y="4729204"/>
            <a:ext cx="1889911" cy="1374791"/>
          </a:xfrm>
          <a:prstGeom prst="rect">
            <a:avLst/>
          </a:prstGeom>
        </p:spPr>
      </p:pic>
      <p:pic>
        <p:nvPicPr>
          <p:cNvPr id="7" name="Picture 6">
            <a:extLst>
              <a:ext uri="{FF2B5EF4-FFF2-40B4-BE49-F238E27FC236}">
                <a16:creationId xmlns:a16="http://schemas.microsoft.com/office/drawing/2014/main" id="{B0142944-2168-2747-DF52-709C532B4BD6}"/>
              </a:ext>
            </a:extLst>
          </p:cNvPr>
          <p:cNvPicPr>
            <a:picLocks noChangeAspect="1"/>
          </p:cNvPicPr>
          <p:nvPr/>
        </p:nvPicPr>
        <p:blipFill>
          <a:blip r:embed="rId4"/>
          <a:stretch>
            <a:fillRect/>
          </a:stretch>
        </p:blipFill>
        <p:spPr>
          <a:xfrm>
            <a:off x="6528620" y="3173162"/>
            <a:ext cx="4688384" cy="3492846"/>
          </a:xfrm>
          <a:prstGeom prst="rect">
            <a:avLst/>
          </a:prstGeom>
        </p:spPr>
      </p:pic>
      <p:pic>
        <p:nvPicPr>
          <p:cNvPr id="9" name="Picture 8">
            <a:extLst>
              <a:ext uri="{FF2B5EF4-FFF2-40B4-BE49-F238E27FC236}">
                <a16:creationId xmlns:a16="http://schemas.microsoft.com/office/drawing/2014/main" id="{6D1F56E7-9B1E-BF26-F3FF-D51E5EB10B14}"/>
              </a:ext>
            </a:extLst>
          </p:cNvPr>
          <p:cNvPicPr>
            <a:picLocks noChangeAspect="1"/>
          </p:cNvPicPr>
          <p:nvPr/>
        </p:nvPicPr>
        <p:blipFill>
          <a:blip r:embed="rId5"/>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302106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FC150-D254-8B5A-2246-BFA748D6AA50}"/>
              </a:ext>
            </a:extLst>
          </p:cNvPr>
          <p:cNvSpPr>
            <a:spLocks noGrp="1"/>
          </p:cNvSpPr>
          <p:nvPr>
            <p:ph type="title"/>
          </p:nvPr>
        </p:nvSpPr>
        <p:spPr>
          <a:xfrm>
            <a:off x="245806" y="365126"/>
            <a:ext cx="11107994" cy="1119546"/>
          </a:xfrm>
        </p:spPr>
        <p:txBody>
          <a:bodyPr/>
          <a:lstStyle/>
          <a:p>
            <a:r>
              <a:rPr lang="en-US" b="1" dirty="0"/>
              <a:t> File Structure of Android app:</a:t>
            </a:r>
            <a:endParaRPr lang="en-IN" b="1" dirty="0"/>
          </a:p>
        </p:txBody>
      </p:sp>
      <p:sp>
        <p:nvSpPr>
          <p:cNvPr id="3" name="Content Placeholder 2">
            <a:extLst>
              <a:ext uri="{FF2B5EF4-FFF2-40B4-BE49-F238E27FC236}">
                <a16:creationId xmlns:a16="http://schemas.microsoft.com/office/drawing/2014/main" id="{4B8E80A3-EC89-7938-061E-C6558BE910EB}"/>
              </a:ext>
            </a:extLst>
          </p:cNvPr>
          <p:cNvSpPr>
            <a:spLocks noGrp="1"/>
          </p:cNvSpPr>
          <p:nvPr>
            <p:ph idx="1"/>
          </p:nvPr>
        </p:nvSpPr>
        <p:spPr>
          <a:xfrm>
            <a:off x="344129" y="1484672"/>
            <a:ext cx="11009671" cy="5008202"/>
          </a:xfrm>
        </p:spPr>
        <p:txBody>
          <a:bodyPr>
            <a:normAutofit/>
          </a:bodyPr>
          <a:lstStyle/>
          <a:p>
            <a:pPr marL="0" indent="0">
              <a:buNone/>
            </a:pPr>
            <a:r>
              <a:rPr lang="en-US" sz="2600" dirty="0"/>
              <a:t>Tools in window bar:</a:t>
            </a:r>
          </a:p>
          <a:p>
            <a:pPr marL="0" indent="0">
              <a:buNone/>
            </a:pPr>
            <a:r>
              <a:rPr lang="en-US" dirty="0"/>
              <a:t> </a:t>
            </a:r>
            <a:r>
              <a:rPr lang="en-US" sz="2400" dirty="0"/>
              <a:t>Logcat: </a:t>
            </a:r>
          </a:p>
          <a:p>
            <a:pPr marL="0" indent="0">
              <a:buNone/>
            </a:pPr>
            <a:r>
              <a:rPr lang="en-US" sz="2200" dirty="0"/>
              <a:t>      </a:t>
            </a:r>
            <a:r>
              <a:rPr lang="en-US" sz="2000" dirty="0"/>
              <a:t>Used for debugging purposes when an app</a:t>
            </a:r>
          </a:p>
          <a:p>
            <a:pPr marL="0" indent="0">
              <a:buNone/>
            </a:pPr>
            <a:r>
              <a:rPr lang="en-US" sz="2000" dirty="0"/>
              <a:t> is in run mode then all changes made are  shown here.</a:t>
            </a:r>
          </a:p>
          <a:p>
            <a:pPr marL="0" indent="0">
              <a:buNone/>
            </a:pPr>
            <a:r>
              <a:rPr lang="en-US" dirty="0"/>
              <a:t> </a:t>
            </a:r>
            <a:r>
              <a:rPr lang="en-US" sz="2400" dirty="0"/>
              <a:t>Problem:</a:t>
            </a:r>
          </a:p>
          <a:p>
            <a:pPr marL="0" indent="0">
              <a:buNone/>
            </a:pPr>
            <a:r>
              <a:rPr lang="en-US" sz="2000" dirty="0"/>
              <a:t>      This shows the errors in our code. </a:t>
            </a:r>
          </a:p>
          <a:p>
            <a:pPr marL="0" indent="0">
              <a:buNone/>
            </a:pPr>
            <a:r>
              <a:rPr lang="en-US" sz="2400" dirty="0"/>
              <a:t>Terminal: </a:t>
            </a:r>
          </a:p>
          <a:p>
            <a:pPr marL="0" indent="0">
              <a:buNone/>
            </a:pPr>
            <a:r>
              <a:rPr lang="en-US" sz="2000" dirty="0"/>
              <a:t>       This can be simply stated as a command prompt. </a:t>
            </a:r>
          </a:p>
          <a:p>
            <a:pPr marL="0" indent="0">
              <a:buNone/>
            </a:pPr>
            <a:r>
              <a:rPr lang="en-US" sz="2400" dirty="0"/>
              <a:t>Version Control:</a:t>
            </a:r>
          </a:p>
          <a:p>
            <a:pPr marL="0" indent="0">
              <a:buNone/>
            </a:pPr>
            <a:r>
              <a:rPr lang="en-US" dirty="0"/>
              <a:t>      </a:t>
            </a:r>
            <a:r>
              <a:rPr lang="en-US" sz="2000" dirty="0"/>
              <a:t>Controls version changes.</a:t>
            </a:r>
            <a:endParaRPr lang="en-IN" sz="2000" dirty="0"/>
          </a:p>
        </p:txBody>
      </p:sp>
      <p:pic>
        <p:nvPicPr>
          <p:cNvPr id="5" name="Picture 4">
            <a:extLst>
              <a:ext uri="{FF2B5EF4-FFF2-40B4-BE49-F238E27FC236}">
                <a16:creationId xmlns:a16="http://schemas.microsoft.com/office/drawing/2014/main" id="{E7386A9C-7DA3-B940-877F-2D1B1FE2D3BF}"/>
              </a:ext>
            </a:extLst>
          </p:cNvPr>
          <p:cNvPicPr>
            <a:picLocks noChangeAspect="1"/>
          </p:cNvPicPr>
          <p:nvPr/>
        </p:nvPicPr>
        <p:blipFill>
          <a:blip r:embed="rId2"/>
          <a:stretch>
            <a:fillRect/>
          </a:stretch>
        </p:blipFill>
        <p:spPr>
          <a:xfrm>
            <a:off x="7769984" y="1602658"/>
            <a:ext cx="3127632" cy="4836711"/>
          </a:xfrm>
          <a:prstGeom prst="rect">
            <a:avLst/>
          </a:prstGeom>
        </p:spPr>
      </p:pic>
      <p:pic>
        <p:nvPicPr>
          <p:cNvPr id="6" name="Picture 5">
            <a:extLst>
              <a:ext uri="{FF2B5EF4-FFF2-40B4-BE49-F238E27FC236}">
                <a16:creationId xmlns:a16="http://schemas.microsoft.com/office/drawing/2014/main" id="{C1EDDF24-3736-7150-4157-638EF7AA52DF}"/>
              </a:ext>
            </a:extLst>
          </p:cNvPr>
          <p:cNvPicPr>
            <a:picLocks noChangeAspect="1"/>
          </p:cNvPicPr>
          <p:nvPr/>
        </p:nvPicPr>
        <p:blipFill>
          <a:blip r:embed="rId3"/>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3800660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A30C-A2A4-D500-70BC-2C6FF224D3EB}"/>
              </a:ext>
            </a:extLst>
          </p:cNvPr>
          <p:cNvSpPr>
            <a:spLocks noGrp="1"/>
          </p:cNvSpPr>
          <p:nvPr>
            <p:ph type="title"/>
          </p:nvPr>
        </p:nvSpPr>
        <p:spPr>
          <a:xfrm>
            <a:off x="275303" y="365125"/>
            <a:ext cx="11078497" cy="1325563"/>
          </a:xfrm>
        </p:spPr>
        <p:txBody>
          <a:bodyPr/>
          <a:lstStyle/>
          <a:p>
            <a:r>
              <a:rPr lang="en-US" b="1" dirty="0"/>
              <a:t>Jetpack Compose:</a:t>
            </a:r>
            <a:endParaRPr lang="en-IN" b="1" dirty="0"/>
          </a:p>
        </p:txBody>
      </p:sp>
      <p:sp>
        <p:nvSpPr>
          <p:cNvPr id="3" name="Content Placeholder 2">
            <a:extLst>
              <a:ext uri="{FF2B5EF4-FFF2-40B4-BE49-F238E27FC236}">
                <a16:creationId xmlns:a16="http://schemas.microsoft.com/office/drawing/2014/main" id="{C03299AA-C7FE-2F4D-E983-2A379A5AD32F}"/>
              </a:ext>
            </a:extLst>
          </p:cNvPr>
          <p:cNvSpPr>
            <a:spLocks noGrp="1"/>
          </p:cNvSpPr>
          <p:nvPr>
            <p:ph idx="1"/>
          </p:nvPr>
        </p:nvSpPr>
        <p:spPr>
          <a:xfrm>
            <a:off x="275304" y="1356852"/>
            <a:ext cx="11758200" cy="4456317"/>
          </a:xfrm>
        </p:spPr>
        <p:txBody>
          <a:bodyPr>
            <a:normAutofit fontScale="77500" lnSpcReduction="20000"/>
          </a:bodyPr>
          <a:lstStyle/>
          <a:p>
            <a:pPr marL="0" indent="0">
              <a:buNone/>
            </a:pPr>
            <a:r>
              <a:rPr lang="en-US" sz="3100" dirty="0"/>
              <a:t>Jetpack compose is a modern toolkit for building native Android </a:t>
            </a:r>
            <a:r>
              <a:rPr lang="en-US" sz="3100" dirty="0" err="1"/>
              <a:t>UIs.It</a:t>
            </a:r>
            <a:r>
              <a:rPr lang="en-US" sz="3100" dirty="0"/>
              <a:t> offers a declarative approach to UI </a:t>
            </a:r>
            <a:r>
              <a:rPr lang="en-US" sz="3100" dirty="0" err="1"/>
              <a:t>development,using</a:t>
            </a:r>
            <a:r>
              <a:rPr lang="en-US" sz="3100" dirty="0"/>
              <a:t> Kotlin to define the UI and its </a:t>
            </a:r>
            <a:r>
              <a:rPr lang="en-US" sz="3100" dirty="0" err="1"/>
              <a:t>state.This</a:t>
            </a:r>
            <a:r>
              <a:rPr lang="en-US" sz="3100" dirty="0"/>
              <a:t> allows for more </a:t>
            </a:r>
            <a:r>
              <a:rPr lang="en-US" sz="3100" dirty="0" err="1"/>
              <a:t>concise,readable</a:t>
            </a:r>
            <a:r>
              <a:rPr lang="en-US" sz="3100" dirty="0"/>
              <a:t> and maintainable code.</a:t>
            </a:r>
          </a:p>
          <a:p>
            <a:pPr marL="0" indent="0">
              <a:buNone/>
            </a:pPr>
            <a:r>
              <a:rPr lang="en-US" dirty="0"/>
              <a:t>Benefits:</a:t>
            </a:r>
          </a:p>
          <a:p>
            <a:pPr marL="0" indent="0">
              <a:buNone/>
            </a:pPr>
            <a:r>
              <a:rPr lang="en-US" sz="2400" dirty="0"/>
              <a:t>1.Increased code reusability</a:t>
            </a:r>
          </a:p>
          <a:p>
            <a:pPr marL="0" indent="0">
              <a:buNone/>
            </a:pPr>
            <a:r>
              <a:rPr lang="en-US" sz="2400" dirty="0"/>
              <a:t>2.Improved Performance</a:t>
            </a:r>
          </a:p>
          <a:p>
            <a:pPr marL="0" indent="0">
              <a:buNone/>
            </a:pPr>
            <a:r>
              <a:rPr lang="en-US" sz="2400" dirty="0"/>
              <a:t>3.Enhanced Developer Productivity</a:t>
            </a:r>
          </a:p>
          <a:p>
            <a:pPr marL="0" indent="0">
              <a:buNone/>
            </a:pPr>
            <a:r>
              <a:rPr lang="en-US" sz="3400" dirty="0"/>
              <a:t>Key Concepts:</a:t>
            </a:r>
          </a:p>
          <a:p>
            <a:pPr marL="0" indent="0">
              <a:buNone/>
            </a:pPr>
            <a:r>
              <a:rPr lang="en-IN" dirty="0"/>
              <a:t>  ● Easy UI Development: Simplifies creating UIs with Kotlin. </a:t>
            </a:r>
          </a:p>
          <a:p>
            <a:pPr marL="0" indent="0">
              <a:buNone/>
            </a:pPr>
            <a:r>
              <a:rPr lang="en-IN" dirty="0"/>
              <a:t>  ● Declarative Syntax: Build UIs based on state, making them dynamic. </a:t>
            </a:r>
          </a:p>
          <a:p>
            <a:pPr marL="0" indent="0">
              <a:buNone/>
            </a:pPr>
            <a:r>
              <a:rPr lang="en-IN" dirty="0"/>
              <a:t>  ● Reusable Components: Use composable functions for modular design. </a:t>
            </a:r>
          </a:p>
          <a:p>
            <a:pPr marL="0" indent="0">
              <a:buNone/>
            </a:pPr>
            <a:r>
              <a:rPr lang="en-IN" dirty="0"/>
              <a:t>  ● Predefined Packages: Access Material Design components for quick setup. </a:t>
            </a:r>
          </a:p>
          <a:p>
            <a:pPr marL="0" indent="0">
              <a:buNone/>
            </a:pPr>
            <a:r>
              <a:rPr lang="en-IN" dirty="0"/>
              <a:t>  ● Live Previews: Instant previews in the IDE facilitate faster iterations.</a:t>
            </a:r>
            <a:endParaRPr lang="en-US" dirty="0"/>
          </a:p>
          <a:p>
            <a:pPr marL="0" indent="0">
              <a:buNone/>
            </a:pPr>
            <a:endParaRPr lang="en-IN" dirty="0"/>
          </a:p>
        </p:txBody>
      </p:sp>
      <p:pic>
        <p:nvPicPr>
          <p:cNvPr id="4" name="Picture 3">
            <a:extLst>
              <a:ext uri="{FF2B5EF4-FFF2-40B4-BE49-F238E27FC236}">
                <a16:creationId xmlns:a16="http://schemas.microsoft.com/office/drawing/2014/main" id="{8AE266BD-56D1-74B6-C447-13436D331FD6}"/>
              </a:ext>
            </a:extLst>
          </p:cNvPr>
          <p:cNvPicPr>
            <a:picLocks noChangeAspect="1"/>
          </p:cNvPicPr>
          <p:nvPr/>
        </p:nvPicPr>
        <p:blipFill>
          <a:blip r:embed="rId2"/>
          <a:stretch>
            <a:fillRect/>
          </a:stretch>
        </p:blipFill>
        <p:spPr>
          <a:xfrm>
            <a:off x="8878824" y="2071885"/>
            <a:ext cx="2704756" cy="2714229"/>
          </a:xfrm>
          <a:prstGeom prst="rect">
            <a:avLst/>
          </a:prstGeom>
        </p:spPr>
      </p:pic>
      <p:pic>
        <p:nvPicPr>
          <p:cNvPr id="6" name="Picture 5">
            <a:extLst>
              <a:ext uri="{FF2B5EF4-FFF2-40B4-BE49-F238E27FC236}">
                <a16:creationId xmlns:a16="http://schemas.microsoft.com/office/drawing/2014/main" id="{F537431E-2A7A-79D9-47A5-E6421F3A1418}"/>
              </a:ext>
            </a:extLst>
          </p:cNvPr>
          <p:cNvPicPr>
            <a:picLocks noChangeAspect="1"/>
          </p:cNvPicPr>
          <p:nvPr/>
        </p:nvPicPr>
        <p:blipFill>
          <a:blip r:embed="rId3"/>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2456863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1342-D871-3317-C095-8A645FD11E6D}"/>
              </a:ext>
            </a:extLst>
          </p:cNvPr>
          <p:cNvSpPr>
            <a:spLocks noGrp="1"/>
          </p:cNvSpPr>
          <p:nvPr>
            <p:ph type="title"/>
          </p:nvPr>
        </p:nvSpPr>
        <p:spPr/>
        <p:txBody>
          <a:bodyPr/>
          <a:lstStyle/>
          <a:p>
            <a:r>
              <a:rPr lang="en-US" b="1" dirty="0"/>
              <a:t>Key Terms of </a:t>
            </a:r>
            <a:r>
              <a:rPr lang="en-US" b="1" dirty="0" err="1"/>
              <a:t>JetPack</a:t>
            </a:r>
            <a:r>
              <a:rPr lang="en-US" b="1" dirty="0"/>
              <a:t> Compose:</a:t>
            </a:r>
            <a:endParaRPr lang="en-IN" b="1" dirty="0"/>
          </a:p>
        </p:txBody>
      </p:sp>
      <p:sp>
        <p:nvSpPr>
          <p:cNvPr id="3" name="Content Placeholder 2">
            <a:extLst>
              <a:ext uri="{FF2B5EF4-FFF2-40B4-BE49-F238E27FC236}">
                <a16:creationId xmlns:a16="http://schemas.microsoft.com/office/drawing/2014/main" id="{55C62222-6B03-D0E9-996F-57BD98F1F745}"/>
              </a:ext>
            </a:extLst>
          </p:cNvPr>
          <p:cNvSpPr>
            <a:spLocks noGrp="1"/>
          </p:cNvSpPr>
          <p:nvPr>
            <p:ph idx="1"/>
          </p:nvPr>
        </p:nvSpPr>
        <p:spPr>
          <a:xfrm>
            <a:off x="838200" y="1406012"/>
            <a:ext cx="10515600" cy="5358581"/>
          </a:xfrm>
        </p:spPr>
        <p:txBody>
          <a:bodyPr>
            <a:normAutofit/>
          </a:bodyPr>
          <a:lstStyle/>
          <a:p>
            <a:pPr>
              <a:buFont typeface="Wingdings" panose="05000000000000000000" pitchFamily="2" charset="2"/>
              <a:buChar char="Ø"/>
            </a:pPr>
            <a:r>
              <a:rPr lang="en-US" dirty="0" err="1"/>
              <a:t>OnCreate</a:t>
            </a:r>
            <a:r>
              <a:rPr lang="en-US" dirty="0"/>
              <a:t>: </a:t>
            </a:r>
            <a:r>
              <a:rPr lang="en-US" sz="2400" dirty="0" err="1"/>
              <a:t>OnCreate</a:t>
            </a:r>
            <a:r>
              <a:rPr lang="en-US" sz="2400" dirty="0"/>
              <a:t> is a lifecycle method in Android that is called when an activity is first created.</a:t>
            </a:r>
          </a:p>
          <a:p>
            <a:pPr>
              <a:buFont typeface="Wingdings" panose="05000000000000000000" pitchFamily="2" charset="2"/>
              <a:buChar char="Ø"/>
            </a:pPr>
            <a:r>
              <a:rPr lang="en-US" dirty="0"/>
              <a:t> Edge-to-Edge</a:t>
            </a:r>
            <a:r>
              <a:rPr lang="en-US" sz="2600" dirty="0"/>
              <a:t>: </a:t>
            </a:r>
            <a:r>
              <a:rPr lang="en-US" sz="2400" dirty="0"/>
              <a:t>The Edge-to-Edge feature allows developers to create full-screen layouts extending to the screen's edges, including areas around system bars (like the status and navigation bars). </a:t>
            </a:r>
          </a:p>
          <a:p>
            <a:pPr>
              <a:buFont typeface="Wingdings" panose="05000000000000000000" pitchFamily="2" charset="2"/>
              <a:buChar char="Ø"/>
            </a:pPr>
            <a:r>
              <a:rPr lang="en-US" dirty="0" err="1"/>
              <a:t>SetContent</a:t>
            </a:r>
            <a:r>
              <a:rPr lang="en-US" dirty="0"/>
              <a:t>: </a:t>
            </a:r>
            <a:r>
              <a:rPr lang="en-US" sz="2400" dirty="0"/>
              <a:t>It allows developers to define the UI using composable functions</a:t>
            </a:r>
            <a:r>
              <a:rPr lang="en-US" dirty="0"/>
              <a:t>.</a:t>
            </a:r>
          </a:p>
          <a:p>
            <a:r>
              <a:rPr lang="en-US" sz="2000" dirty="0"/>
              <a:t>Within </a:t>
            </a:r>
            <a:r>
              <a:rPr lang="en-US" sz="2000" dirty="0" err="1"/>
              <a:t>onCreate</a:t>
            </a:r>
            <a:r>
              <a:rPr lang="en-US" sz="2000" dirty="0"/>
              <a:t>, we use the </a:t>
            </a:r>
            <a:r>
              <a:rPr lang="en-US" sz="2000" dirty="0" err="1"/>
              <a:t>setContent</a:t>
            </a:r>
            <a:r>
              <a:rPr lang="en-US" sz="2000" dirty="0"/>
              <a:t> function to define the UI using composable functions.</a:t>
            </a:r>
          </a:p>
          <a:p>
            <a:r>
              <a:rPr lang="en-US" sz="2000" dirty="0"/>
              <a:t>Instead of using XML for UI layouts, </a:t>
            </a:r>
            <a:r>
              <a:rPr lang="en-US" sz="2000" dirty="0" err="1"/>
              <a:t>setContent</a:t>
            </a:r>
            <a:r>
              <a:rPr lang="en-US" sz="2000" dirty="0"/>
              <a:t> sets the content of the activity through Kotlin code.</a:t>
            </a:r>
          </a:p>
          <a:p>
            <a:pPr>
              <a:buFont typeface="Wingdings" panose="05000000000000000000" pitchFamily="2" charset="2"/>
              <a:buChar char="Ø"/>
            </a:pPr>
            <a:r>
              <a:rPr lang="en-US" dirty="0"/>
              <a:t>Scaffold: </a:t>
            </a:r>
            <a:r>
              <a:rPr lang="en-US" sz="2400" dirty="0"/>
              <a:t>Scaffold defines layout structure with common UI elements effectively. It creates space on the screen to align and manage components.</a:t>
            </a:r>
            <a:endParaRPr lang="en-IN" sz="2400" dirty="0"/>
          </a:p>
        </p:txBody>
      </p:sp>
      <p:pic>
        <p:nvPicPr>
          <p:cNvPr id="5" name="Picture 4">
            <a:extLst>
              <a:ext uri="{FF2B5EF4-FFF2-40B4-BE49-F238E27FC236}">
                <a16:creationId xmlns:a16="http://schemas.microsoft.com/office/drawing/2014/main" id="{8F0AFD20-16C6-2591-B59B-4B8790066E97}"/>
              </a:ext>
            </a:extLst>
          </p:cNvPr>
          <p:cNvPicPr>
            <a:picLocks noChangeAspect="1"/>
          </p:cNvPicPr>
          <p:nvPr/>
        </p:nvPicPr>
        <p:blipFill>
          <a:blip r:embed="rId2"/>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608116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2A8B-FA3A-70D0-10D2-F314793BF422}"/>
              </a:ext>
            </a:extLst>
          </p:cNvPr>
          <p:cNvSpPr>
            <a:spLocks noGrp="1"/>
          </p:cNvSpPr>
          <p:nvPr>
            <p:ph type="title"/>
          </p:nvPr>
        </p:nvSpPr>
        <p:spPr/>
        <p:txBody>
          <a:bodyPr/>
          <a:lstStyle/>
          <a:p>
            <a:r>
              <a:rPr lang="en-US" dirty="0"/>
              <a:t>  </a:t>
            </a:r>
            <a:br>
              <a:rPr lang="en-US" dirty="0"/>
            </a:br>
            <a:endParaRPr lang="en-IN" dirty="0"/>
          </a:p>
        </p:txBody>
      </p:sp>
      <p:sp>
        <p:nvSpPr>
          <p:cNvPr id="3" name="Content Placeholder 2">
            <a:extLst>
              <a:ext uri="{FF2B5EF4-FFF2-40B4-BE49-F238E27FC236}">
                <a16:creationId xmlns:a16="http://schemas.microsoft.com/office/drawing/2014/main" id="{17015313-CDB8-27C3-5DC3-70298872DF72}"/>
              </a:ext>
            </a:extLst>
          </p:cNvPr>
          <p:cNvSpPr>
            <a:spLocks noGrp="1"/>
          </p:cNvSpPr>
          <p:nvPr>
            <p:ph idx="1"/>
          </p:nvPr>
        </p:nvSpPr>
        <p:spPr>
          <a:xfrm>
            <a:off x="838200" y="550606"/>
            <a:ext cx="10515600" cy="5626357"/>
          </a:xfrm>
        </p:spPr>
        <p:txBody>
          <a:bodyPr/>
          <a:lstStyle/>
          <a:p>
            <a:pPr>
              <a:buFont typeface="Wingdings" panose="05000000000000000000" pitchFamily="2" charset="2"/>
              <a:buChar char="Ø"/>
            </a:pPr>
            <a:r>
              <a:rPr lang="en-US" dirty="0"/>
              <a:t>Modifier: </a:t>
            </a:r>
            <a:r>
              <a:rPr lang="en-US" sz="2400" dirty="0"/>
              <a:t>Modifier customizes UI elements' properties like size and padding.</a:t>
            </a:r>
          </a:p>
          <a:p>
            <a:pPr marL="0" indent="0">
              <a:buNone/>
            </a:pPr>
            <a:r>
              <a:rPr lang="en-US" sz="2400" dirty="0"/>
              <a:t>    It enhances appearance and </a:t>
            </a:r>
            <a:r>
              <a:rPr lang="en-US" sz="2400" dirty="0" err="1"/>
              <a:t>behaviour</a:t>
            </a:r>
            <a:r>
              <a:rPr lang="en-US" sz="2400" dirty="0"/>
              <a:t> without acting as a container. </a:t>
            </a:r>
          </a:p>
          <a:p>
            <a:pPr>
              <a:buFont typeface="Wingdings" panose="05000000000000000000" pitchFamily="2" charset="2"/>
              <a:buChar char="Ø"/>
            </a:pPr>
            <a:r>
              <a:rPr lang="en-US" dirty="0"/>
              <a:t>@Composable: </a:t>
            </a:r>
            <a:r>
              <a:rPr lang="en-US" sz="2400" dirty="0"/>
              <a:t>@Composable defines functions that describe UI elements declaratively. It allows creating reusable UI components in Jetpack Compose easily. </a:t>
            </a:r>
          </a:p>
          <a:p>
            <a:pPr>
              <a:buFont typeface="Wingdings" panose="05000000000000000000" pitchFamily="2" charset="2"/>
              <a:buChar char="Ø"/>
            </a:pPr>
            <a:r>
              <a:rPr lang="en-US" dirty="0"/>
              <a:t>@Preview: </a:t>
            </a:r>
            <a:r>
              <a:rPr lang="en-US" sz="2400" dirty="0"/>
              <a:t>@Preview shows a composable function in the design view. It helps visualize UI changes without running the app</a:t>
            </a:r>
            <a:r>
              <a:rPr lang="en-US" dirty="0"/>
              <a:t>. </a:t>
            </a:r>
            <a:endParaRPr lang="en-IN" dirty="0"/>
          </a:p>
        </p:txBody>
      </p:sp>
      <p:pic>
        <p:nvPicPr>
          <p:cNvPr id="4" name="Picture 3">
            <a:extLst>
              <a:ext uri="{FF2B5EF4-FFF2-40B4-BE49-F238E27FC236}">
                <a16:creationId xmlns:a16="http://schemas.microsoft.com/office/drawing/2014/main" id="{28852025-58CB-4526-9755-AFCB2B1F5105}"/>
              </a:ext>
            </a:extLst>
          </p:cNvPr>
          <p:cNvPicPr>
            <a:picLocks noChangeAspect="1"/>
          </p:cNvPicPr>
          <p:nvPr/>
        </p:nvPicPr>
        <p:blipFill>
          <a:blip r:embed="rId2"/>
          <a:stretch>
            <a:fillRect/>
          </a:stretch>
        </p:blipFill>
        <p:spPr>
          <a:xfrm>
            <a:off x="2192594" y="3647768"/>
            <a:ext cx="8101780" cy="2845107"/>
          </a:xfrm>
          <a:prstGeom prst="rect">
            <a:avLst/>
          </a:prstGeom>
        </p:spPr>
      </p:pic>
      <p:pic>
        <p:nvPicPr>
          <p:cNvPr id="7" name="Picture 6">
            <a:extLst>
              <a:ext uri="{FF2B5EF4-FFF2-40B4-BE49-F238E27FC236}">
                <a16:creationId xmlns:a16="http://schemas.microsoft.com/office/drawing/2014/main" id="{7F0976DB-F97D-5325-4083-2D81E727BC14}"/>
              </a:ext>
            </a:extLst>
          </p:cNvPr>
          <p:cNvPicPr>
            <a:picLocks noChangeAspect="1"/>
          </p:cNvPicPr>
          <p:nvPr/>
        </p:nvPicPr>
        <p:blipFill>
          <a:blip r:embed="rId3"/>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2453768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98CD-D87E-9E62-06AD-7E4C32F3F1F6}"/>
              </a:ext>
            </a:extLst>
          </p:cNvPr>
          <p:cNvSpPr>
            <a:spLocks noGrp="1"/>
          </p:cNvSpPr>
          <p:nvPr>
            <p:ph type="title"/>
          </p:nvPr>
        </p:nvSpPr>
        <p:spPr/>
        <p:txBody>
          <a:bodyPr/>
          <a:lstStyle/>
          <a:p>
            <a:r>
              <a:rPr lang="en-US" b="1" dirty="0"/>
              <a:t>Using UI Elements in Jetpack Compose:</a:t>
            </a:r>
            <a:endParaRPr lang="en-IN" b="1" dirty="0"/>
          </a:p>
        </p:txBody>
      </p:sp>
      <p:sp>
        <p:nvSpPr>
          <p:cNvPr id="3" name="Content Placeholder 2">
            <a:extLst>
              <a:ext uri="{FF2B5EF4-FFF2-40B4-BE49-F238E27FC236}">
                <a16:creationId xmlns:a16="http://schemas.microsoft.com/office/drawing/2014/main" id="{A7888BE2-8C0D-2B3E-FA93-FE83CEC8890F}"/>
              </a:ext>
            </a:extLst>
          </p:cNvPr>
          <p:cNvSpPr>
            <a:spLocks noGrp="1"/>
          </p:cNvSpPr>
          <p:nvPr>
            <p:ph idx="1"/>
          </p:nvPr>
        </p:nvSpPr>
        <p:spPr>
          <a:xfrm>
            <a:off x="838200" y="1553497"/>
            <a:ext cx="10911348" cy="4623466"/>
          </a:xfrm>
        </p:spPr>
        <p:txBody>
          <a:bodyPr>
            <a:normAutofit fontScale="40000" lnSpcReduction="20000"/>
          </a:bodyPr>
          <a:lstStyle/>
          <a:p>
            <a:pPr marL="0" indent="0">
              <a:buNone/>
            </a:pPr>
            <a:r>
              <a:rPr lang="en-US" sz="5900" dirty="0"/>
              <a:t>Text: </a:t>
            </a:r>
          </a:p>
          <a:p>
            <a:pPr marL="0" indent="0">
              <a:buNone/>
            </a:pPr>
            <a:r>
              <a:rPr lang="en-US" dirty="0"/>
              <a:t>    </a:t>
            </a:r>
            <a:r>
              <a:rPr lang="en-US" sz="5000" dirty="0"/>
              <a:t>Text is a composable function used to display text on the screen. You can customize the font size, color, and style. </a:t>
            </a:r>
          </a:p>
          <a:p>
            <a:pPr marL="0" indent="0">
              <a:buNone/>
            </a:pPr>
            <a:r>
              <a:rPr lang="en-US" sz="5900" dirty="0"/>
              <a:t>Padding: </a:t>
            </a:r>
          </a:p>
          <a:p>
            <a:pPr marL="0" indent="0">
              <a:buNone/>
            </a:pPr>
            <a:r>
              <a:rPr lang="en-US" sz="3400" dirty="0"/>
              <a:t>    </a:t>
            </a:r>
            <a:r>
              <a:rPr lang="en-US" sz="5100" dirty="0"/>
              <a:t>Padding is used to provide spacing inside or around a composable element. In Jetpack Compose, </a:t>
            </a:r>
            <a:r>
              <a:rPr lang="en-US" sz="5100" dirty="0" err="1"/>
              <a:t>Modifier.padding</a:t>
            </a:r>
            <a:r>
              <a:rPr lang="en-US" sz="5100" dirty="0"/>
              <a:t> is used to add padding. Mutable State: </a:t>
            </a:r>
          </a:p>
          <a:p>
            <a:pPr marL="0" indent="0">
              <a:buNone/>
            </a:pPr>
            <a:r>
              <a:rPr lang="en-US" sz="5100" dirty="0"/>
              <a:t>    Mutable state allows the UI to react to changes in data. In Jetpack Compose, remember and </a:t>
            </a:r>
            <a:r>
              <a:rPr lang="en-US" sz="5100" dirty="0" err="1"/>
              <a:t>mutableStateOf</a:t>
            </a:r>
            <a:r>
              <a:rPr lang="en-US" sz="5100" dirty="0"/>
              <a:t> are used to create reactive UI components. </a:t>
            </a:r>
          </a:p>
          <a:p>
            <a:pPr marL="0" indent="0">
              <a:buNone/>
            </a:pPr>
            <a:r>
              <a:rPr lang="en-US" sz="5900" dirty="0"/>
              <a:t>Size and Font Styles: </a:t>
            </a:r>
          </a:p>
          <a:p>
            <a:pPr marL="0" indent="0">
              <a:buNone/>
            </a:pPr>
            <a:r>
              <a:rPr lang="en-US" dirty="0"/>
              <a:t>    </a:t>
            </a:r>
            <a:r>
              <a:rPr lang="en-US" sz="5100" dirty="0"/>
              <a:t>You can define the size and font style of text or other elements using </a:t>
            </a:r>
            <a:r>
              <a:rPr lang="en-US" sz="5100" dirty="0" err="1"/>
              <a:t>Modifier.size</a:t>
            </a:r>
            <a:r>
              <a:rPr lang="en-US" sz="5100" dirty="0"/>
              <a:t> and </a:t>
            </a:r>
            <a:r>
              <a:rPr lang="en-US" sz="5100" dirty="0" err="1"/>
              <a:t>TextStyle</a:t>
            </a:r>
            <a:r>
              <a:rPr lang="en-US" sz="5100" dirty="0"/>
              <a:t>. </a:t>
            </a:r>
          </a:p>
          <a:p>
            <a:pPr marL="0" indent="0">
              <a:buNone/>
            </a:pPr>
            <a:r>
              <a:rPr lang="en-US" sz="7000" dirty="0"/>
              <a:t>Buttons: </a:t>
            </a:r>
            <a:r>
              <a:rPr lang="en-US" sz="7200" dirty="0"/>
              <a:t> </a:t>
            </a:r>
          </a:p>
          <a:p>
            <a:pPr marL="0" indent="0">
              <a:buNone/>
            </a:pPr>
            <a:r>
              <a:rPr lang="en-US" sz="5000" dirty="0"/>
              <a:t>   Buttons are interactive components in Jetpack Compose. The Button composable allows adding clickable buttons to the UI.</a:t>
            </a:r>
          </a:p>
        </p:txBody>
      </p:sp>
      <p:pic>
        <p:nvPicPr>
          <p:cNvPr id="5" name="Picture 4">
            <a:extLst>
              <a:ext uri="{FF2B5EF4-FFF2-40B4-BE49-F238E27FC236}">
                <a16:creationId xmlns:a16="http://schemas.microsoft.com/office/drawing/2014/main" id="{AC88850E-F7C9-8EB2-DCF1-C50F5B12CAA7}"/>
              </a:ext>
            </a:extLst>
          </p:cNvPr>
          <p:cNvPicPr>
            <a:picLocks noChangeAspect="1"/>
          </p:cNvPicPr>
          <p:nvPr/>
        </p:nvPicPr>
        <p:blipFill>
          <a:blip r:embed="rId2"/>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2088769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5D87-6562-D02E-35A4-185A54AC7B1B}"/>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AC6E892-7332-3BB9-3145-233FF34F329D}"/>
              </a:ext>
            </a:extLst>
          </p:cNvPr>
          <p:cNvSpPr>
            <a:spLocks noGrp="1"/>
          </p:cNvSpPr>
          <p:nvPr>
            <p:ph idx="1"/>
          </p:nvPr>
        </p:nvSpPr>
        <p:spPr>
          <a:xfrm>
            <a:off x="838200" y="511277"/>
            <a:ext cx="10515600" cy="5665686"/>
          </a:xfrm>
        </p:spPr>
        <p:txBody>
          <a:bodyPr>
            <a:normAutofit/>
          </a:bodyPr>
          <a:lstStyle/>
          <a:p>
            <a:pPr marL="0" indent="0">
              <a:buNone/>
            </a:pPr>
            <a:r>
              <a:rPr lang="en-US" dirty="0"/>
              <a:t>Creating a Card: </a:t>
            </a:r>
          </a:p>
          <a:p>
            <a:pPr marL="0" indent="0">
              <a:buNone/>
            </a:pPr>
            <a:r>
              <a:rPr lang="en-US" sz="2400" dirty="0"/>
              <a:t>   A Card is a UI component that displays content and actions related to a single topic.</a:t>
            </a:r>
          </a:p>
          <a:p>
            <a:pPr>
              <a:buFont typeface="Wingdings" panose="05000000000000000000" pitchFamily="2" charset="2"/>
              <a:buChar char="§"/>
            </a:pPr>
            <a:r>
              <a:rPr lang="en-US" sz="2400" dirty="0"/>
              <a:t> </a:t>
            </a:r>
            <a:r>
              <a:rPr lang="en-US" sz="2000" dirty="0"/>
              <a:t>It offers a clean surface with material design aesthetics, including elevation for depth perception.</a:t>
            </a:r>
          </a:p>
          <a:p>
            <a:pPr marL="0" indent="0">
              <a:buNone/>
            </a:pPr>
            <a:r>
              <a:rPr lang="en-US" dirty="0"/>
              <a:t>Inserting an Image: </a:t>
            </a:r>
          </a:p>
          <a:p>
            <a:pPr marL="0" indent="0">
              <a:buNone/>
            </a:pPr>
            <a:r>
              <a:rPr lang="en-US" dirty="0"/>
              <a:t>    </a:t>
            </a:r>
            <a:r>
              <a:rPr lang="en-US" sz="2400" dirty="0"/>
              <a:t>The Image composable is used to display images in the UI. </a:t>
            </a:r>
          </a:p>
          <a:p>
            <a:pPr>
              <a:buFont typeface="Wingdings" panose="05000000000000000000" pitchFamily="2" charset="2"/>
              <a:buChar char="§"/>
            </a:pPr>
            <a:r>
              <a:rPr lang="en-US" sz="2000" dirty="0"/>
              <a:t> Images can be loaded from resources, drawable files, or external URLs using libraries like Coil. </a:t>
            </a:r>
          </a:p>
          <a:p>
            <a:pPr marL="0" indent="0">
              <a:buNone/>
            </a:pPr>
            <a:r>
              <a:rPr lang="en-US" dirty="0"/>
              <a:t>Inserting Text: </a:t>
            </a:r>
          </a:p>
          <a:p>
            <a:pPr marL="0" indent="0">
              <a:buNone/>
            </a:pPr>
            <a:r>
              <a:rPr lang="en-US" dirty="0"/>
              <a:t>    </a:t>
            </a:r>
            <a:r>
              <a:rPr lang="en-US" sz="2400" dirty="0"/>
              <a:t>The Text composable is used to render text in the UI. </a:t>
            </a:r>
          </a:p>
          <a:p>
            <a:pPr>
              <a:buFont typeface="Wingdings" panose="05000000000000000000" pitchFamily="2" charset="2"/>
              <a:buChar char="§"/>
            </a:pPr>
            <a:r>
              <a:rPr lang="en-US" sz="2000" dirty="0"/>
              <a:t> It allows for various styling options, including font size, </a:t>
            </a:r>
            <a:r>
              <a:rPr lang="en-US" sz="2000" dirty="0" err="1"/>
              <a:t>colour</a:t>
            </a:r>
            <a:r>
              <a:rPr lang="en-US" sz="2000" dirty="0"/>
              <a:t>, and alignment. &lt;&lt;&lt;-Cards can contain images and text, creating a cohesive and visually appealing layout-&gt;&gt;&gt;</a:t>
            </a:r>
            <a:endParaRPr lang="en-IN" sz="2000" dirty="0"/>
          </a:p>
        </p:txBody>
      </p:sp>
      <p:pic>
        <p:nvPicPr>
          <p:cNvPr id="5" name="Picture 4">
            <a:extLst>
              <a:ext uri="{FF2B5EF4-FFF2-40B4-BE49-F238E27FC236}">
                <a16:creationId xmlns:a16="http://schemas.microsoft.com/office/drawing/2014/main" id="{6FA2C567-BA43-6694-F524-D1CA7E6B661C}"/>
              </a:ext>
            </a:extLst>
          </p:cNvPr>
          <p:cNvPicPr>
            <a:picLocks noChangeAspect="1"/>
          </p:cNvPicPr>
          <p:nvPr/>
        </p:nvPicPr>
        <p:blipFill>
          <a:blip r:embed="rId2"/>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3764595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074AF-D4CF-E377-31FE-F429A9E2F9A1}"/>
              </a:ext>
            </a:extLst>
          </p:cNvPr>
          <p:cNvSpPr>
            <a:spLocks noGrp="1"/>
          </p:cNvSpPr>
          <p:nvPr>
            <p:ph type="title"/>
          </p:nvPr>
        </p:nvSpPr>
        <p:spPr>
          <a:xfrm>
            <a:off x="137653" y="365125"/>
            <a:ext cx="11857702" cy="1325563"/>
          </a:xfrm>
        </p:spPr>
        <p:txBody>
          <a:bodyPr/>
          <a:lstStyle/>
          <a:p>
            <a:r>
              <a:rPr lang="en-US" b="1" dirty="0"/>
              <a:t>UI Hierarchy and Box Layouts in Jetpack Compose:</a:t>
            </a:r>
            <a:endParaRPr lang="en-IN" b="1" dirty="0"/>
          </a:p>
        </p:txBody>
      </p:sp>
      <p:sp>
        <p:nvSpPr>
          <p:cNvPr id="3" name="Content Placeholder 2">
            <a:extLst>
              <a:ext uri="{FF2B5EF4-FFF2-40B4-BE49-F238E27FC236}">
                <a16:creationId xmlns:a16="http://schemas.microsoft.com/office/drawing/2014/main" id="{E820629F-85F0-336A-97B7-93F18BCC2BA8}"/>
              </a:ext>
            </a:extLst>
          </p:cNvPr>
          <p:cNvSpPr>
            <a:spLocks noGrp="1"/>
          </p:cNvSpPr>
          <p:nvPr>
            <p:ph idx="1"/>
          </p:nvPr>
        </p:nvSpPr>
        <p:spPr>
          <a:xfrm>
            <a:off x="235974" y="1543665"/>
            <a:ext cx="11117826" cy="4633298"/>
          </a:xfrm>
        </p:spPr>
        <p:txBody>
          <a:bodyPr/>
          <a:lstStyle/>
          <a:p>
            <a:pPr marL="0" indent="0">
              <a:buNone/>
            </a:pPr>
            <a:r>
              <a:rPr lang="en-US" dirty="0"/>
              <a:t>UI Hierarchy:</a:t>
            </a:r>
          </a:p>
          <a:p>
            <a:pPr marL="0" indent="0">
              <a:buNone/>
            </a:pPr>
            <a:r>
              <a:rPr lang="en-US" dirty="0"/>
              <a:t>    </a:t>
            </a:r>
            <a:r>
              <a:rPr lang="en-US" sz="2400" dirty="0"/>
              <a:t>In </a:t>
            </a:r>
            <a:r>
              <a:rPr lang="en-US" sz="2400" dirty="0" err="1"/>
              <a:t>JetPack</a:t>
            </a:r>
            <a:r>
              <a:rPr lang="en-US" sz="2400" dirty="0"/>
              <a:t> Compose, the UI hierarchy is built using a </a:t>
            </a:r>
            <a:r>
              <a:rPr lang="en-US" sz="2400" dirty="0" err="1"/>
              <a:t>composables</a:t>
            </a:r>
            <a:r>
              <a:rPr lang="en-US" sz="2400" dirty="0"/>
              <a:t> tree, where each composable function represents a UI </a:t>
            </a:r>
            <a:r>
              <a:rPr lang="en-US" sz="2400" dirty="0" err="1"/>
              <a:t>element.It</a:t>
            </a:r>
            <a:r>
              <a:rPr lang="en-US" sz="2400" dirty="0"/>
              <a:t> serves as the root, and subsequent </a:t>
            </a:r>
            <a:r>
              <a:rPr lang="en-US" sz="2400" dirty="0" err="1"/>
              <a:t>composables</a:t>
            </a:r>
            <a:r>
              <a:rPr lang="en-US" sz="2400" dirty="0"/>
              <a:t> are nested within each other using function calls to define the layout and visual elements of the user interface.</a:t>
            </a:r>
          </a:p>
          <a:p>
            <a:pPr marL="0" indent="0">
              <a:buNone/>
            </a:pPr>
            <a:endParaRPr lang="en-US" sz="2400" dirty="0"/>
          </a:p>
          <a:p>
            <a:pPr marL="0" indent="0">
              <a:buNone/>
            </a:pPr>
            <a:r>
              <a:rPr lang="en-US" dirty="0"/>
              <a:t>Box Layouts:</a:t>
            </a:r>
          </a:p>
          <a:p>
            <a:pPr marL="0" indent="0">
              <a:buNone/>
            </a:pPr>
            <a:r>
              <a:rPr lang="en-US" dirty="0"/>
              <a:t>     </a:t>
            </a:r>
            <a:r>
              <a:rPr lang="en-US" sz="2400" dirty="0"/>
              <a:t>In </a:t>
            </a:r>
            <a:r>
              <a:rPr lang="en-US" sz="2400" dirty="0" err="1"/>
              <a:t>JetPack</a:t>
            </a:r>
            <a:r>
              <a:rPr lang="en-US" sz="2400" dirty="0"/>
              <a:t> Compose, Box Layouts(</a:t>
            </a:r>
            <a:r>
              <a:rPr lang="en-US" sz="2400" dirty="0" err="1"/>
              <a:t>box,column,row</a:t>
            </a:r>
            <a:r>
              <a:rPr lang="en-US" sz="2400" dirty="0"/>
              <a:t> and </a:t>
            </a:r>
            <a:r>
              <a:rPr lang="en-US" sz="2400" dirty="0" err="1"/>
              <a:t>boxscope</a:t>
            </a:r>
            <a:r>
              <a:rPr lang="en-US" sz="2400" dirty="0"/>
              <a:t>) are pre-built composable functions that allow developers to arrange UI elements in horizontal(row),vertical(column) or nested(box) arrangements, providing flexibility and simplicity in designing user interfaces.</a:t>
            </a:r>
            <a:endParaRPr lang="en-IN" sz="2400" dirty="0"/>
          </a:p>
        </p:txBody>
      </p:sp>
      <p:pic>
        <p:nvPicPr>
          <p:cNvPr id="5" name="Picture 4">
            <a:extLst>
              <a:ext uri="{FF2B5EF4-FFF2-40B4-BE49-F238E27FC236}">
                <a16:creationId xmlns:a16="http://schemas.microsoft.com/office/drawing/2014/main" id="{E99AD80B-6F40-02C4-B7CB-9747B7A058A5}"/>
              </a:ext>
            </a:extLst>
          </p:cNvPr>
          <p:cNvPicPr>
            <a:picLocks noChangeAspect="1"/>
          </p:cNvPicPr>
          <p:nvPr/>
        </p:nvPicPr>
        <p:blipFill>
          <a:blip r:embed="rId2"/>
          <a:stretch>
            <a:fillRect/>
          </a:stretch>
        </p:blipFill>
        <p:spPr>
          <a:xfrm>
            <a:off x="10952463" y="53208"/>
            <a:ext cx="1183002" cy="841527"/>
          </a:xfrm>
          <a:prstGeom prst="rect">
            <a:avLst/>
          </a:prstGeom>
        </p:spPr>
      </p:pic>
    </p:spTree>
    <p:extLst>
      <p:ext uri="{BB962C8B-B14F-4D97-AF65-F5344CB8AC3E}">
        <p14:creationId xmlns:p14="http://schemas.microsoft.com/office/powerpoint/2010/main" val="755251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20CE5A-5240-BE67-FCDB-845BD3F3CD32}"/>
              </a:ext>
            </a:extLst>
          </p:cNvPr>
          <p:cNvPicPr>
            <a:picLocks noChangeAspect="1"/>
          </p:cNvPicPr>
          <p:nvPr/>
        </p:nvPicPr>
        <p:blipFill>
          <a:blip r:embed="rId2"/>
          <a:stretch>
            <a:fillRect/>
          </a:stretch>
        </p:blipFill>
        <p:spPr>
          <a:xfrm>
            <a:off x="0" y="0"/>
            <a:ext cx="12192000" cy="6881585"/>
          </a:xfrm>
          <a:prstGeom prst="rect">
            <a:avLst/>
          </a:prstGeom>
        </p:spPr>
      </p:pic>
      <p:sp>
        <p:nvSpPr>
          <p:cNvPr id="2" name="Title 1">
            <a:extLst>
              <a:ext uri="{FF2B5EF4-FFF2-40B4-BE49-F238E27FC236}">
                <a16:creationId xmlns:a16="http://schemas.microsoft.com/office/drawing/2014/main" id="{12D12051-4C1C-B421-35BB-40A8A397AC5D}"/>
              </a:ext>
            </a:extLst>
          </p:cNvPr>
          <p:cNvSpPr>
            <a:spLocks noGrp="1"/>
          </p:cNvSpPr>
          <p:nvPr>
            <p:ph type="title"/>
          </p:nvPr>
        </p:nvSpPr>
        <p:spPr>
          <a:xfrm>
            <a:off x="838200" y="440173"/>
            <a:ext cx="10515600" cy="1032012"/>
          </a:xfrm>
        </p:spPr>
        <p:txBody>
          <a:bodyPr/>
          <a:lstStyle/>
          <a:p>
            <a:r>
              <a:rPr lang="en-US" b="1" dirty="0">
                <a:solidFill>
                  <a:schemeClr val="bg1"/>
                </a:solidFill>
              </a:rPr>
              <a:t>                                  Team Details:</a:t>
            </a:r>
            <a:endParaRPr lang="en-IN" b="1" dirty="0">
              <a:solidFill>
                <a:schemeClr val="bg1"/>
              </a:solidFill>
            </a:endParaRPr>
          </a:p>
        </p:txBody>
      </p:sp>
      <p:sp>
        <p:nvSpPr>
          <p:cNvPr id="3" name="Content Placeholder 2">
            <a:extLst>
              <a:ext uri="{FF2B5EF4-FFF2-40B4-BE49-F238E27FC236}">
                <a16:creationId xmlns:a16="http://schemas.microsoft.com/office/drawing/2014/main" id="{C1D4B5C5-4D74-BF74-423D-1EDD012DA0FD}"/>
              </a:ext>
            </a:extLst>
          </p:cNvPr>
          <p:cNvSpPr>
            <a:spLocks noGrp="1"/>
          </p:cNvSpPr>
          <p:nvPr>
            <p:ph idx="1"/>
          </p:nvPr>
        </p:nvSpPr>
        <p:spPr>
          <a:xfrm>
            <a:off x="838200" y="1550322"/>
            <a:ext cx="10515600" cy="4860310"/>
          </a:xfrm>
        </p:spPr>
        <p:txBody>
          <a:bodyPr>
            <a:noAutofit/>
          </a:bodyPr>
          <a:lstStyle/>
          <a:p>
            <a:pPr marL="0" indent="0">
              <a:buNone/>
            </a:pPr>
            <a:r>
              <a:rPr lang="en-US" sz="2000" dirty="0">
                <a:solidFill>
                  <a:schemeClr val="bg1"/>
                </a:solidFill>
              </a:rPr>
              <a:t>                                                                           1.A.Pavan Kumar</a:t>
            </a:r>
          </a:p>
          <a:p>
            <a:pPr marL="0" indent="0">
              <a:buNone/>
            </a:pPr>
            <a:r>
              <a:rPr lang="en-US" sz="2000" dirty="0">
                <a:solidFill>
                  <a:schemeClr val="bg1"/>
                </a:solidFill>
              </a:rPr>
              <a:t>                                                                           2.B.Lokesh</a:t>
            </a:r>
          </a:p>
          <a:p>
            <a:pPr marL="0" indent="0">
              <a:buNone/>
            </a:pPr>
            <a:r>
              <a:rPr lang="en-US" sz="2000" dirty="0">
                <a:solidFill>
                  <a:schemeClr val="bg1"/>
                </a:solidFill>
              </a:rPr>
              <a:t>                                                                           3.D.Chanakya</a:t>
            </a:r>
          </a:p>
          <a:p>
            <a:pPr marL="0" indent="0">
              <a:buNone/>
            </a:pPr>
            <a:r>
              <a:rPr lang="en-US" sz="2000" dirty="0">
                <a:solidFill>
                  <a:schemeClr val="bg1"/>
                </a:solidFill>
              </a:rPr>
              <a:t>                                                                           4.G.Soniraj</a:t>
            </a:r>
          </a:p>
          <a:p>
            <a:pPr marL="0" indent="0">
              <a:buNone/>
            </a:pPr>
            <a:r>
              <a:rPr lang="en-US" sz="2000" dirty="0">
                <a:solidFill>
                  <a:schemeClr val="bg1"/>
                </a:solidFill>
              </a:rPr>
              <a:t>                                                                           5.K.Sravanti</a:t>
            </a:r>
          </a:p>
          <a:p>
            <a:pPr marL="0" indent="0">
              <a:buNone/>
            </a:pPr>
            <a:r>
              <a:rPr lang="en-US" sz="2000" dirty="0">
                <a:solidFill>
                  <a:schemeClr val="bg1"/>
                </a:solidFill>
              </a:rPr>
              <a:t>                                                                           6.Likith </a:t>
            </a:r>
            <a:r>
              <a:rPr lang="en-US" sz="2000" dirty="0" err="1">
                <a:solidFill>
                  <a:schemeClr val="bg1"/>
                </a:solidFill>
              </a:rPr>
              <a:t>Panigrahi</a:t>
            </a:r>
            <a:endParaRPr lang="en-US" sz="2000" dirty="0">
              <a:solidFill>
                <a:schemeClr val="bg1"/>
              </a:solidFill>
            </a:endParaRPr>
          </a:p>
          <a:p>
            <a:pPr marL="0" indent="0">
              <a:buNone/>
            </a:pPr>
            <a:r>
              <a:rPr lang="en-US" sz="2000" dirty="0">
                <a:solidFill>
                  <a:schemeClr val="bg1"/>
                </a:solidFill>
              </a:rPr>
              <a:t>                                                                           7.S.Sasi Kumar</a:t>
            </a:r>
          </a:p>
          <a:p>
            <a:pPr marL="0" indent="0">
              <a:buNone/>
            </a:pPr>
            <a:r>
              <a:rPr lang="en-US" sz="2000" dirty="0">
                <a:solidFill>
                  <a:schemeClr val="bg1"/>
                </a:solidFill>
              </a:rPr>
              <a:t>                                                                           8.P.Dinesh</a:t>
            </a:r>
          </a:p>
          <a:p>
            <a:pPr marL="0" indent="0">
              <a:buNone/>
            </a:pPr>
            <a:r>
              <a:rPr lang="en-US" sz="2000" dirty="0">
                <a:solidFill>
                  <a:schemeClr val="bg1"/>
                </a:solidFill>
              </a:rPr>
              <a:t>                                                                           9.T.Yashswini</a:t>
            </a:r>
          </a:p>
          <a:p>
            <a:pPr marL="0" indent="0">
              <a:buNone/>
            </a:pPr>
            <a:r>
              <a:rPr lang="en-US" sz="2000" dirty="0">
                <a:solidFill>
                  <a:schemeClr val="bg1"/>
                </a:solidFill>
              </a:rPr>
              <a:t>                                                                           10.T.Joshith Kumar</a:t>
            </a:r>
          </a:p>
          <a:p>
            <a:pPr marL="0" indent="0">
              <a:buNone/>
            </a:pPr>
            <a:r>
              <a:rPr lang="en-IN" sz="2000" dirty="0">
                <a:solidFill>
                  <a:schemeClr val="bg1"/>
                </a:solidFill>
              </a:rPr>
              <a:t>                                                                           11.T.Urmila</a:t>
            </a:r>
          </a:p>
          <a:p>
            <a:pPr marL="0" indent="0">
              <a:buNone/>
            </a:pPr>
            <a:r>
              <a:rPr lang="en-IN" sz="2000" dirty="0">
                <a:solidFill>
                  <a:schemeClr val="bg1"/>
                </a:solidFill>
              </a:rPr>
              <a:t>                                                                           12.L.Manisha</a:t>
            </a:r>
          </a:p>
        </p:txBody>
      </p:sp>
      <p:pic>
        <p:nvPicPr>
          <p:cNvPr id="5" name="Picture 4">
            <a:extLst>
              <a:ext uri="{FF2B5EF4-FFF2-40B4-BE49-F238E27FC236}">
                <a16:creationId xmlns:a16="http://schemas.microsoft.com/office/drawing/2014/main" id="{389F4618-CFBB-88BB-702C-6347305E3963}"/>
              </a:ext>
            </a:extLst>
          </p:cNvPr>
          <p:cNvPicPr>
            <a:picLocks noChangeAspect="1"/>
          </p:cNvPicPr>
          <p:nvPr/>
        </p:nvPicPr>
        <p:blipFill>
          <a:blip r:embed="rId3"/>
          <a:stretch>
            <a:fillRect/>
          </a:stretch>
        </p:blipFill>
        <p:spPr>
          <a:xfrm>
            <a:off x="204018" y="155474"/>
            <a:ext cx="989349" cy="783175"/>
          </a:xfrm>
          <a:prstGeom prst="rect">
            <a:avLst/>
          </a:prstGeom>
        </p:spPr>
      </p:pic>
    </p:spTree>
    <p:extLst>
      <p:ext uri="{BB962C8B-B14F-4D97-AF65-F5344CB8AC3E}">
        <p14:creationId xmlns:p14="http://schemas.microsoft.com/office/powerpoint/2010/main" val="3084555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B7983F-0041-AF2F-CB60-3BD485628091}"/>
              </a:ext>
            </a:extLst>
          </p:cNvPr>
          <p:cNvSpPr>
            <a:spLocks noGrp="1"/>
          </p:cNvSpPr>
          <p:nvPr>
            <p:ph type="title"/>
          </p:nvPr>
        </p:nvSpPr>
        <p:spPr>
          <a:xfrm>
            <a:off x="152401" y="200025"/>
            <a:ext cx="5219700" cy="866775"/>
          </a:xfrm>
        </p:spPr>
        <p:txBody>
          <a:bodyPr>
            <a:normAutofit/>
          </a:bodyPr>
          <a:lstStyle/>
          <a:p>
            <a:r>
              <a:rPr lang="en-US" b="1" dirty="0"/>
              <a:t>Our Android App on</a:t>
            </a:r>
            <a:endParaRPr lang="en-IN" b="1" dirty="0"/>
          </a:p>
        </p:txBody>
      </p:sp>
      <p:pic>
        <p:nvPicPr>
          <p:cNvPr id="7" name="Picture 6">
            <a:extLst>
              <a:ext uri="{FF2B5EF4-FFF2-40B4-BE49-F238E27FC236}">
                <a16:creationId xmlns:a16="http://schemas.microsoft.com/office/drawing/2014/main" id="{12109CD6-0B1A-ED62-3180-31B001ECA03D}"/>
              </a:ext>
            </a:extLst>
          </p:cNvPr>
          <p:cNvPicPr>
            <a:picLocks noChangeAspect="1"/>
          </p:cNvPicPr>
          <p:nvPr/>
        </p:nvPicPr>
        <p:blipFill>
          <a:blip r:embed="rId2"/>
          <a:stretch>
            <a:fillRect/>
          </a:stretch>
        </p:blipFill>
        <p:spPr>
          <a:xfrm>
            <a:off x="0" y="1178128"/>
            <a:ext cx="12192000" cy="5679872"/>
          </a:xfrm>
          <a:prstGeom prst="rect">
            <a:avLst/>
          </a:prstGeom>
        </p:spPr>
      </p:pic>
    </p:spTree>
    <p:extLst>
      <p:ext uri="{BB962C8B-B14F-4D97-AF65-F5344CB8AC3E}">
        <p14:creationId xmlns:p14="http://schemas.microsoft.com/office/powerpoint/2010/main" val="2396949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A3919-7C1A-C104-59F9-0BCDC6857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620" y="1573161"/>
            <a:ext cx="4991708" cy="4581832"/>
          </a:xfrm>
          <a:prstGeom prst="rect">
            <a:avLst/>
          </a:prstGeom>
        </p:spPr>
      </p:pic>
      <p:pic>
        <p:nvPicPr>
          <p:cNvPr id="5" name="Picture 4">
            <a:extLst>
              <a:ext uri="{FF2B5EF4-FFF2-40B4-BE49-F238E27FC236}">
                <a16:creationId xmlns:a16="http://schemas.microsoft.com/office/drawing/2014/main" id="{55851532-E9B5-F5AC-3FF9-58B59A712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965" y="1573160"/>
            <a:ext cx="5022866" cy="4581833"/>
          </a:xfrm>
          <a:prstGeom prst="rect">
            <a:avLst/>
          </a:prstGeom>
        </p:spPr>
      </p:pic>
      <p:sp>
        <p:nvSpPr>
          <p:cNvPr id="2" name="TextBox 1">
            <a:extLst>
              <a:ext uri="{FF2B5EF4-FFF2-40B4-BE49-F238E27FC236}">
                <a16:creationId xmlns:a16="http://schemas.microsoft.com/office/drawing/2014/main" id="{028B3C0F-76D3-DC3B-121D-A8BFC85B72B6}"/>
              </a:ext>
            </a:extLst>
          </p:cNvPr>
          <p:cNvSpPr txBox="1"/>
          <p:nvPr/>
        </p:nvSpPr>
        <p:spPr>
          <a:xfrm>
            <a:off x="4670322" y="318286"/>
            <a:ext cx="2851355" cy="769441"/>
          </a:xfrm>
          <a:prstGeom prst="rect">
            <a:avLst/>
          </a:prstGeom>
          <a:noFill/>
        </p:spPr>
        <p:txBody>
          <a:bodyPr wrap="square" rtlCol="0">
            <a:spAutoFit/>
          </a:bodyPr>
          <a:lstStyle/>
          <a:p>
            <a:r>
              <a:rPr lang="en-IN" sz="4400" b="1" dirty="0"/>
              <a:t>CODE BASE</a:t>
            </a:r>
          </a:p>
        </p:txBody>
      </p:sp>
    </p:spTree>
    <p:extLst>
      <p:ext uri="{BB962C8B-B14F-4D97-AF65-F5344CB8AC3E}">
        <p14:creationId xmlns:p14="http://schemas.microsoft.com/office/powerpoint/2010/main" val="3139828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392EFD-7FD0-B38D-91D8-617A9F56E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39" y="1189703"/>
            <a:ext cx="5212555" cy="4739149"/>
          </a:xfrm>
          <a:prstGeom prst="rect">
            <a:avLst/>
          </a:prstGeom>
        </p:spPr>
      </p:pic>
      <p:pic>
        <p:nvPicPr>
          <p:cNvPr id="5" name="Picture 4">
            <a:extLst>
              <a:ext uri="{FF2B5EF4-FFF2-40B4-BE49-F238E27FC236}">
                <a16:creationId xmlns:a16="http://schemas.microsoft.com/office/drawing/2014/main" id="{2EF189BB-E7D7-D649-1981-120A96F59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769" y="1189703"/>
            <a:ext cx="5540892" cy="4739149"/>
          </a:xfrm>
          <a:prstGeom prst="rect">
            <a:avLst/>
          </a:prstGeom>
        </p:spPr>
      </p:pic>
      <p:sp>
        <p:nvSpPr>
          <p:cNvPr id="6" name="TextBox 5">
            <a:extLst>
              <a:ext uri="{FF2B5EF4-FFF2-40B4-BE49-F238E27FC236}">
                <a16:creationId xmlns:a16="http://schemas.microsoft.com/office/drawing/2014/main" id="{33C59C30-DE46-340F-F59C-FABDFC4337E7}"/>
              </a:ext>
            </a:extLst>
          </p:cNvPr>
          <p:cNvSpPr txBox="1"/>
          <p:nvPr/>
        </p:nvSpPr>
        <p:spPr>
          <a:xfrm>
            <a:off x="4650658" y="159707"/>
            <a:ext cx="2890684" cy="769441"/>
          </a:xfrm>
          <a:prstGeom prst="rect">
            <a:avLst/>
          </a:prstGeom>
          <a:noFill/>
        </p:spPr>
        <p:txBody>
          <a:bodyPr wrap="square" rtlCol="0">
            <a:spAutoFit/>
          </a:bodyPr>
          <a:lstStyle/>
          <a:p>
            <a:r>
              <a:rPr lang="en-IN" sz="4400" b="1" dirty="0"/>
              <a:t>CODE BASE</a:t>
            </a:r>
          </a:p>
        </p:txBody>
      </p:sp>
    </p:spTree>
    <p:extLst>
      <p:ext uri="{BB962C8B-B14F-4D97-AF65-F5344CB8AC3E}">
        <p14:creationId xmlns:p14="http://schemas.microsoft.com/office/powerpoint/2010/main" val="3641387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F94602-0226-4BF6-7ED6-9B7938E08407}"/>
              </a:ext>
            </a:extLst>
          </p:cNvPr>
          <p:cNvSpPr txBox="1"/>
          <p:nvPr/>
        </p:nvSpPr>
        <p:spPr>
          <a:xfrm>
            <a:off x="4254909" y="353962"/>
            <a:ext cx="3682181" cy="584775"/>
          </a:xfrm>
          <a:prstGeom prst="rect">
            <a:avLst/>
          </a:prstGeom>
          <a:noFill/>
        </p:spPr>
        <p:txBody>
          <a:bodyPr wrap="square" rtlCol="0">
            <a:spAutoFit/>
          </a:bodyPr>
          <a:lstStyle/>
          <a:p>
            <a:r>
              <a:rPr lang="en-IN" sz="3200" b="1" u="sng" dirty="0"/>
              <a:t>BIKE RENTAL APP</a:t>
            </a:r>
          </a:p>
        </p:txBody>
      </p:sp>
      <p:pic>
        <p:nvPicPr>
          <p:cNvPr id="5" name="Picture 4">
            <a:extLst>
              <a:ext uri="{FF2B5EF4-FFF2-40B4-BE49-F238E27FC236}">
                <a16:creationId xmlns:a16="http://schemas.microsoft.com/office/drawing/2014/main" id="{752B0419-2A2D-00C5-E5C5-AE007E400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034" y="1042219"/>
            <a:ext cx="2498523" cy="5555226"/>
          </a:xfrm>
          <a:prstGeom prst="rect">
            <a:avLst/>
          </a:prstGeom>
        </p:spPr>
      </p:pic>
      <p:pic>
        <p:nvPicPr>
          <p:cNvPr id="7" name="Picture 6">
            <a:extLst>
              <a:ext uri="{FF2B5EF4-FFF2-40B4-BE49-F238E27FC236}">
                <a16:creationId xmlns:a16="http://schemas.microsoft.com/office/drawing/2014/main" id="{B65E546C-C5AE-8816-F24F-95D04D59F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804" y="1042219"/>
            <a:ext cx="2498523" cy="5533865"/>
          </a:xfrm>
          <a:prstGeom prst="rect">
            <a:avLst/>
          </a:prstGeom>
        </p:spPr>
      </p:pic>
      <p:pic>
        <p:nvPicPr>
          <p:cNvPr id="9" name="Picture 8">
            <a:extLst>
              <a:ext uri="{FF2B5EF4-FFF2-40B4-BE49-F238E27FC236}">
                <a16:creationId xmlns:a16="http://schemas.microsoft.com/office/drawing/2014/main" id="{3418A3C7-29E2-03C1-3B2A-947BB62AA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3922" y="1042219"/>
            <a:ext cx="2503890" cy="5533864"/>
          </a:xfrm>
          <a:prstGeom prst="rect">
            <a:avLst/>
          </a:prstGeom>
        </p:spPr>
      </p:pic>
      <p:pic>
        <p:nvPicPr>
          <p:cNvPr id="11" name="Picture 10">
            <a:extLst>
              <a:ext uri="{FF2B5EF4-FFF2-40B4-BE49-F238E27FC236}">
                <a16:creationId xmlns:a16="http://schemas.microsoft.com/office/drawing/2014/main" id="{59F959F4-0028-0845-8F15-C6F9B5A751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6323" y="1042219"/>
            <a:ext cx="2465387" cy="5533864"/>
          </a:xfrm>
          <a:prstGeom prst="rect">
            <a:avLst/>
          </a:prstGeom>
        </p:spPr>
      </p:pic>
    </p:spTree>
    <p:extLst>
      <p:ext uri="{BB962C8B-B14F-4D97-AF65-F5344CB8AC3E}">
        <p14:creationId xmlns:p14="http://schemas.microsoft.com/office/powerpoint/2010/main" val="366193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A8EC7F-42B0-6AF2-26DB-6FDC3CC13FA8}"/>
              </a:ext>
            </a:extLst>
          </p:cNvPr>
          <p:cNvPicPr>
            <a:picLocks noChangeAspect="1"/>
          </p:cNvPicPr>
          <p:nvPr/>
        </p:nvPicPr>
        <p:blipFill>
          <a:blip r:embed="rId2"/>
          <a:stretch>
            <a:fillRect/>
          </a:stretch>
        </p:blipFill>
        <p:spPr>
          <a:xfrm>
            <a:off x="0" y="-11212"/>
            <a:ext cx="12192000" cy="6869212"/>
          </a:xfrm>
          <a:prstGeom prst="rect">
            <a:avLst/>
          </a:prstGeom>
        </p:spPr>
      </p:pic>
      <p:pic>
        <p:nvPicPr>
          <p:cNvPr id="3" name="Picture 2">
            <a:extLst>
              <a:ext uri="{FF2B5EF4-FFF2-40B4-BE49-F238E27FC236}">
                <a16:creationId xmlns:a16="http://schemas.microsoft.com/office/drawing/2014/main" id="{53B98853-1E5F-0582-98B8-6F742468E8E8}"/>
              </a:ext>
            </a:extLst>
          </p:cNvPr>
          <p:cNvPicPr>
            <a:picLocks noChangeAspect="1"/>
          </p:cNvPicPr>
          <p:nvPr/>
        </p:nvPicPr>
        <p:blipFill>
          <a:blip r:embed="rId3"/>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3762311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7A3F65-C3EC-28E7-C485-38D765EB254E}"/>
              </a:ext>
            </a:extLst>
          </p:cNvPr>
          <p:cNvPicPr>
            <a:picLocks noChangeAspect="1"/>
          </p:cNvPicPr>
          <p:nvPr/>
        </p:nvPicPr>
        <p:blipFill>
          <a:blip r:embed="rId2"/>
          <a:stretch>
            <a:fillRect/>
          </a:stretch>
        </p:blipFill>
        <p:spPr>
          <a:xfrm>
            <a:off x="10768781" y="53208"/>
            <a:ext cx="1366684" cy="972189"/>
          </a:xfrm>
          <a:prstGeom prst="rect">
            <a:avLst/>
          </a:prstGeom>
        </p:spPr>
      </p:pic>
      <p:sp>
        <p:nvSpPr>
          <p:cNvPr id="2" name="Title 1">
            <a:extLst>
              <a:ext uri="{FF2B5EF4-FFF2-40B4-BE49-F238E27FC236}">
                <a16:creationId xmlns:a16="http://schemas.microsoft.com/office/drawing/2014/main" id="{6934D5F9-9E83-0223-4640-B017739373BD}"/>
              </a:ext>
            </a:extLst>
          </p:cNvPr>
          <p:cNvSpPr>
            <a:spLocks noGrp="1"/>
          </p:cNvSpPr>
          <p:nvPr>
            <p:ph type="title"/>
          </p:nvPr>
        </p:nvSpPr>
        <p:spPr>
          <a:xfrm>
            <a:off x="936523" y="276635"/>
            <a:ext cx="10515600" cy="1451581"/>
          </a:xfrm>
        </p:spPr>
        <p:txBody>
          <a:bodyPr>
            <a:normAutofit fontScale="90000"/>
          </a:bodyPr>
          <a:lstStyle/>
          <a:p>
            <a:br>
              <a:rPr lang="en-US" sz="3600" b="1" u="sng" dirty="0"/>
            </a:br>
            <a:br>
              <a:rPr lang="en-US" sz="3600" b="1" u="sng" dirty="0"/>
            </a:br>
            <a:r>
              <a:rPr lang="en-US" sz="4000" b="1" u="sng" dirty="0"/>
              <a:t>ADITYA INSTITUTE OF TECHNOLOGY AND MANAGEMENT</a:t>
            </a:r>
            <a:endParaRPr lang="en-IN" sz="4000" b="1" u="sng" dirty="0"/>
          </a:p>
        </p:txBody>
      </p:sp>
      <p:sp>
        <p:nvSpPr>
          <p:cNvPr id="3" name="Content Placeholder 2">
            <a:extLst>
              <a:ext uri="{FF2B5EF4-FFF2-40B4-BE49-F238E27FC236}">
                <a16:creationId xmlns:a16="http://schemas.microsoft.com/office/drawing/2014/main" id="{3A0D94A2-DF87-FEF4-6173-8726B941A220}"/>
              </a:ext>
            </a:extLst>
          </p:cNvPr>
          <p:cNvSpPr>
            <a:spLocks noGrp="1"/>
          </p:cNvSpPr>
          <p:nvPr>
            <p:ph idx="1"/>
          </p:nvPr>
        </p:nvSpPr>
        <p:spPr>
          <a:xfrm>
            <a:off x="838200" y="2048255"/>
            <a:ext cx="10515600" cy="4128707"/>
          </a:xfrm>
        </p:spPr>
        <p:txBody>
          <a:bodyPr>
            <a:normAutofit/>
          </a:bodyPr>
          <a:lstStyle/>
          <a:p>
            <a:pPr marL="0" indent="0">
              <a:buNone/>
            </a:pPr>
            <a:r>
              <a:rPr lang="en-US" dirty="0"/>
              <a:t>                                      (An Autonomous Institute)</a:t>
            </a:r>
          </a:p>
          <a:p>
            <a:pPr marL="0" indent="0">
              <a:buNone/>
            </a:pPr>
            <a:r>
              <a:rPr lang="en-US" dirty="0"/>
              <a:t>              Approved by AICTE, permanently affiliated to JNTUGV</a:t>
            </a:r>
          </a:p>
          <a:p>
            <a:pPr marL="0" indent="0">
              <a:buNone/>
            </a:pPr>
            <a:endParaRPr lang="en-US" dirty="0"/>
          </a:p>
          <a:p>
            <a:pPr marL="0" indent="0">
              <a:buNone/>
            </a:pPr>
            <a:r>
              <a:rPr lang="en-US" dirty="0"/>
              <a:t>                                     Accredited by NBA &amp; NAAC A+</a:t>
            </a:r>
          </a:p>
          <a:p>
            <a:pPr marL="0" indent="0">
              <a:buNone/>
            </a:pPr>
            <a:r>
              <a:rPr lang="en-US" dirty="0"/>
              <a:t>                        Recognized by UGC under section 2(f) &amp; 12(b)</a:t>
            </a:r>
          </a:p>
          <a:p>
            <a:pPr marL="0" indent="0">
              <a:buNone/>
            </a:pPr>
            <a:r>
              <a:rPr lang="en-US" dirty="0"/>
              <a:t>                                            Tekkali,Andhra Pradesh</a:t>
            </a:r>
            <a:endParaRPr lang="en-IN" dirty="0"/>
          </a:p>
        </p:txBody>
      </p:sp>
    </p:spTree>
    <p:extLst>
      <p:ext uri="{BB962C8B-B14F-4D97-AF65-F5344CB8AC3E}">
        <p14:creationId xmlns:p14="http://schemas.microsoft.com/office/powerpoint/2010/main" val="2670822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95D6-72F9-F2BD-BF45-315C140A252C}"/>
              </a:ext>
            </a:extLst>
          </p:cNvPr>
          <p:cNvSpPr>
            <a:spLocks noGrp="1"/>
          </p:cNvSpPr>
          <p:nvPr>
            <p:ph type="title"/>
          </p:nvPr>
        </p:nvSpPr>
        <p:spPr>
          <a:xfrm>
            <a:off x="839788" y="457200"/>
            <a:ext cx="3932237" cy="1249680"/>
          </a:xfrm>
        </p:spPr>
        <p:txBody>
          <a:bodyPr>
            <a:normAutofit/>
          </a:bodyPr>
          <a:lstStyle/>
          <a:p>
            <a:r>
              <a:rPr lang="en-US" dirty="0"/>
              <a:t>     </a:t>
            </a:r>
            <a:r>
              <a:rPr lang="en-US" b="1" dirty="0"/>
              <a:t>Introduction to Android Development</a:t>
            </a:r>
            <a:endParaRPr lang="en-IN" b="1" dirty="0"/>
          </a:p>
        </p:txBody>
      </p:sp>
      <p:pic>
        <p:nvPicPr>
          <p:cNvPr id="6" name="Picture Placeholder 5">
            <a:extLst>
              <a:ext uri="{FF2B5EF4-FFF2-40B4-BE49-F238E27FC236}">
                <a16:creationId xmlns:a16="http://schemas.microsoft.com/office/drawing/2014/main" id="{BB8E18AC-011C-17A4-AB60-5F0E7555325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5912464" y="1617345"/>
            <a:ext cx="5683045" cy="4873625"/>
          </a:xfrm>
        </p:spPr>
      </p:pic>
      <p:sp>
        <p:nvSpPr>
          <p:cNvPr id="4" name="Text Placeholder 3">
            <a:extLst>
              <a:ext uri="{FF2B5EF4-FFF2-40B4-BE49-F238E27FC236}">
                <a16:creationId xmlns:a16="http://schemas.microsoft.com/office/drawing/2014/main" id="{5DE0373D-4D0F-0FC9-0F78-0FB341735C58}"/>
              </a:ext>
            </a:extLst>
          </p:cNvPr>
          <p:cNvSpPr>
            <a:spLocks noGrp="1"/>
          </p:cNvSpPr>
          <p:nvPr>
            <p:ph type="body" sz="half" idx="2"/>
          </p:nvPr>
        </p:nvSpPr>
        <p:spPr>
          <a:xfrm>
            <a:off x="147483" y="2057400"/>
            <a:ext cx="5378245" cy="3811588"/>
          </a:xfrm>
        </p:spPr>
        <p:txBody>
          <a:bodyPr>
            <a:normAutofit/>
          </a:bodyPr>
          <a:lstStyle/>
          <a:p>
            <a:pPr marL="285750" indent="-285750">
              <a:buFont typeface="Wingdings" panose="05000000000000000000" pitchFamily="2" charset="2"/>
              <a:buChar char="Ø"/>
            </a:pPr>
            <a:r>
              <a:rPr lang="en-US" sz="2400" dirty="0"/>
              <a:t>Android app development has changed a lot with new tools and framework.</a:t>
            </a:r>
          </a:p>
          <a:p>
            <a:r>
              <a:rPr lang="en-US" sz="2000" dirty="0"/>
              <a:t>     </a:t>
            </a:r>
            <a:r>
              <a:rPr lang="en-US" dirty="0"/>
              <a:t>Kotlin is now the favorite language for          making Android apps because it's easy to write, safe, and works well with Java. </a:t>
            </a:r>
          </a:p>
          <a:p>
            <a:pPr marL="285750" indent="-285750">
              <a:buFont typeface="Wingdings" panose="05000000000000000000" pitchFamily="2" charset="2"/>
              <a:buChar char="Ø"/>
            </a:pPr>
            <a:r>
              <a:rPr lang="en-US" sz="2000" dirty="0"/>
              <a:t> </a:t>
            </a:r>
            <a:r>
              <a:rPr lang="en-US" sz="2400" dirty="0"/>
              <a:t>Jetpack Compose is a new tool from Google that makes building user interfaces (UI) easier.</a:t>
            </a:r>
          </a:p>
          <a:p>
            <a:r>
              <a:rPr lang="en-US" sz="2000" dirty="0"/>
              <a:t>   </a:t>
            </a:r>
            <a:r>
              <a:rPr lang="en-US" dirty="0"/>
              <a:t>It lets developers create native interfaces in a simpler way, making it faster to design and update apps</a:t>
            </a:r>
            <a:endParaRPr lang="en-IN" dirty="0"/>
          </a:p>
        </p:txBody>
      </p:sp>
      <p:pic>
        <p:nvPicPr>
          <p:cNvPr id="5" name="Picture 4">
            <a:extLst>
              <a:ext uri="{FF2B5EF4-FFF2-40B4-BE49-F238E27FC236}">
                <a16:creationId xmlns:a16="http://schemas.microsoft.com/office/drawing/2014/main" id="{F18FE141-A94E-15D2-8B8D-8AFB4A4C6082}"/>
              </a:ext>
            </a:extLst>
          </p:cNvPr>
          <p:cNvPicPr>
            <a:picLocks noChangeAspect="1"/>
          </p:cNvPicPr>
          <p:nvPr/>
        </p:nvPicPr>
        <p:blipFill>
          <a:blip r:embed="rId3"/>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1992785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35E25-24B2-4573-AFBC-EE322950694A}"/>
              </a:ext>
            </a:extLst>
          </p:cNvPr>
          <p:cNvPicPr>
            <a:picLocks noChangeAspect="1"/>
          </p:cNvPicPr>
          <p:nvPr/>
        </p:nvPicPr>
        <p:blipFill>
          <a:blip r:embed="rId2"/>
          <a:stretch>
            <a:fillRect/>
          </a:stretch>
        </p:blipFill>
        <p:spPr>
          <a:xfrm>
            <a:off x="302345" y="2382670"/>
            <a:ext cx="5617451" cy="2757295"/>
          </a:xfrm>
          <a:prstGeom prst="rect">
            <a:avLst/>
          </a:prstGeom>
        </p:spPr>
      </p:pic>
      <p:sp>
        <p:nvSpPr>
          <p:cNvPr id="2" name="Title 1">
            <a:extLst>
              <a:ext uri="{FF2B5EF4-FFF2-40B4-BE49-F238E27FC236}">
                <a16:creationId xmlns:a16="http://schemas.microsoft.com/office/drawing/2014/main" id="{0BF37C8B-5F36-B927-4093-5DA5227ACA7B}"/>
              </a:ext>
            </a:extLst>
          </p:cNvPr>
          <p:cNvSpPr>
            <a:spLocks noGrp="1"/>
          </p:cNvSpPr>
          <p:nvPr>
            <p:ph type="title"/>
          </p:nvPr>
        </p:nvSpPr>
        <p:spPr/>
        <p:txBody>
          <a:bodyPr/>
          <a:lstStyle/>
          <a:p>
            <a:r>
              <a:rPr lang="en-US" b="1" dirty="0">
                <a:highlight>
                  <a:srgbClr val="FFFF00"/>
                </a:highlight>
              </a:rPr>
              <a:t>Why Android OS?</a:t>
            </a:r>
            <a:endParaRPr lang="en-IN" b="1" dirty="0">
              <a:highlight>
                <a:srgbClr val="FFFF00"/>
              </a:highlight>
            </a:endParaRPr>
          </a:p>
        </p:txBody>
      </p:sp>
      <p:sp>
        <p:nvSpPr>
          <p:cNvPr id="3" name="Content Placeholder 2">
            <a:extLst>
              <a:ext uri="{FF2B5EF4-FFF2-40B4-BE49-F238E27FC236}">
                <a16:creationId xmlns:a16="http://schemas.microsoft.com/office/drawing/2014/main" id="{288ECD58-5519-7DB2-165B-5A8C0EFD3463}"/>
              </a:ext>
            </a:extLst>
          </p:cNvPr>
          <p:cNvSpPr>
            <a:spLocks noGrp="1"/>
          </p:cNvSpPr>
          <p:nvPr>
            <p:ph sz="half" idx="1"/>
          </p:nvPr>
        </p:nvSpPr>
        <p:spPr>
          <a:xfrm>
            <a:off x="454742" y="2002605"/>
            <a:ext cx="5565060" cy="4211382"/>
          </a:xfrm>
        </p:spPr>
        <p:txBody>
          <a:bodyPr>
            <a:normAutofit/>
          </a:bodyPr>
          <a:lstStyle/>
          <a:p>
            <a:pPr marL="0" indent="0">
              <a:buNone/>
            </a:pPr>
            <a:r>
              <a:rPr lang="en-IN" sz="2400" dirty="0"/>
              <a:t>  </a:t>
            </a:r>
          </a:p>
        </p:txBody>
      </p:sp>
      <p:sp>
        <p:nvSpPr>
          <p:cNvPr id="4" name="Content Placeholder 3">
            <a:extLst>
              <a:ext uri="{FF2B5EF4-FFF2-40B4-BE49-F238E27FC236}">
                <a16:creationId xmlns:a16="http://schemas.microsoft.com/office/drawing/2014/main" id="{52093B9D-FB8E-F166-3E3F-655C33777487}"/>
              </a:ext>
            </a:extLst>
          </p:cNvPr>
          <p:cNvSpPr>
            <a:spLocks noGrp="1"/>
          </p:cNvSpPr>
          <p:nvPr>
            <p:ph sz="half" idx="2"/>
          </p:nvPr>
        </p:nvSpPr>
        <p:spPr>
          <a:xfrm>
            <a:off x="6172199" y="1091380"/>
            <a:ext cx="5891981" cy="5547163"/>
          </a:xfrm>
        </p:spPr>
        <p:txBody>
          <a:bodyPr>
            <a:noAutofit/>
          </a:bodyPr>
          <a:lstStyle/>
          <a:p>
            <a:pPr>
              <a:buFont typeface="Wingdings" panose="05000000000000000000" pitchFamily="2" charset="2"/>
              <a:buChar char="Ø"/>
            </a:pPr>
            <a:r>
              <a:rPr lang="en-US" sz="2400" dirty="0"/>
              <a:t>It comes tightly integrated with Google's services such as Gmail.</a:t>
            </a:r>
          </a:p>
          <a:p>
            <a:pPr>
              <a:buFont typeface="Wingdings" panose="05000000000000000000" pitchFamily="2" charset="2"/>
              <a:buChar char="Ø"/>
            </a:pPr>
            <a:r>
              <a:rPr lang="en-US" sz="2400" dirty="0"/>
              <a:t>Android is an open-source operating system. It allows developers to customize Android for their devices.</a:t>
            </a:r>
          </a:p>
          <a:p>
            <a:pPr>
              <a:buFont typeface="Wingdings" panose="05000000000000000000" pitchFamily="2" charset="2"/>
              <a:buChar char="Ø"/>
            </a:pPr>
            <a:r>
              <a:rPr lang="en-US" sz="2400" dirty="0"/>
              <a:t> It is the most widely used mobile operating system, with over 3 billion active users globally. Google Drive, Google Maps, and the Play Store, which enhances user experience and productivity.</a:t>
            </a:r>
          </a:p>
          <a:p>
            <a:pPr>
              <a:buFont typeface="Wingdings" panose="05000000000000000000" pitchFamily="2" charset="2"/>
              <a:buChar char="Ø"/>
            </a:pPr>
            <a:r>
              <a:rPr lang="en-US" sz="2400" dirty="0"/>
              <a:t> Android runs on a wide range of devices from different manufacturers. </a:t>
            </a:r>
          </a:p>
          <a:p>
            <a:pPr>
              <a:buFont typeface="Wingdings" panose="05000000000000000000" pitchFamily="2" charset="2"/>
              <a:buChar char="Ø"/>
            </a:pPr>
            <a:r>
              <a:rPr lang="en-US" sz="2400" dirty="0"/>
              <a:t> Android offers a wide range of customization possibilities for both developers and users.</a:t>
            </a:r>
            <a:endParaRPr lang="en-IN" sz="2400" dirty="0"/>
          </a:p>
        </p:txBody>
      </p:sp>
      <p:pic>
        <p:nvPicPr>
          <p:cNvPr id="7" name="Picture 6">
            <a:extLst>
              <a:ext uri="{FF2B5EF4-FFF2-40B4-BE49-F238E27FC236}">
                <a16:creationId xmlns:a16="http://schemas.microsoft.com/office/drawing/2014/main" id="{525AA628-BC4B-8E9A-EC3C-5B31D3651A2B}"/>
              </a:ext>
            </a:extLst>
          </p:cNvPr>
          <p:cNvPicPr>
            <a:picLocks noChangeAspect="1"/>
          </p:cNvPicPr>
          <p:nvPr/>
        </p:nvPicPr>
        <p:blipFill>
          <a:blip r:embed="rId3"/>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1957958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3F29-AE35-B290-5E06-7859DB2CE2F8}"/>
              </a:ext>
            </a:extLst>
          </p:cNvPr>
          <p:cNvSpPr>
            <a:spLocks noGrp="1"/>
          </p:cNvSpPr>
          <p:nvPr>
            <p:ph type="title"/>
          </p:nvPr>
        </p:nvSpPr>
        <p:spPr/>
        <p:txBody>
          <a:bodyPr/>
          <a:lstStyle/>
          <a:p>
            <a:r>
              <a:rPr lang="en-US" b="1" dirty="0"/>
              <a:t>Key Features Of Android OS</a:t>
            </a:r>
            <a:endParaRPr lang="en-IN" b="1" dirty="0"/>
          </a:p>
        </p:txBody>
      </p:sp>
      <p:sp>
        <p:nvSpPr>
          <p:cNvPr id="3" name="Content Placeholder 2">
            <a:extLst>
              <a:ext uri="{FF2B5EF4-FFF2-40B4-BE49-F238E27FC236}">
                <a16:creationId xmlns:a16="http://schemas.microsoft.com/office/drawing/2014/main" id="{1317C3B6-9EBA-2C2F-7EF4-1FB3456D267B}"/>
              </a:ext>
            </a:extLst>
          </p:cNvPr>
          <p:cNvSpPr>
            <a:spLocks noGrp="1"/>
          </p:cNvSpPr>
          <p:nvPr>
            <p:ph sz="half" idx="1"/>
          </p:nvPr>
        </p:nvSpPr>
        <p:spPr>
          <a:xfrm>
            <a:off x="727587" y="1690688"/>
            <a:ext cx="5181600" cy="4351338"/>
          </a:xfrm>
        </p:spPr>
        <p:txBody>
          <a:bodyPr>
            <a:normAutofit/>
          </a:bodyPr>
          <a:lstStyle/>
          <a:p>
            <a:pPr marL="0" indent="0">
              <a:buNone/>
            </a:pPr>
            <a:r>
              <a:rPr lang="en-US" sz="2400" dirty="0"/>
              <a:t>1.Personalization</a:t>
            </a:r>
          </a:p>
          <a:p>
            <a:pPr marL="0" indent="0">
              <a:buNone/>
            </a:pPr>
            <a:r>
              <a:rPr lang="en-US" sz="2400" dirty="0"/>
              <a:t>2.Connectivity</a:t>
            </a:r>
          </a:p>
          <a:p>
            <a:pPr marL="0" indent="0">
              <a:buNone/>
            </a:pPr>
            <a:r>
              <a:rPr lang="en-US" sz="2400" dirty="0"/>
              <a:t>3.Productivity</a:t>
            </a:r>
          </a:p>
          <a:p>
            <a:pPr marL="0" indent="0">
              <a:buNone/>
            </a:pPr>
            <a:r>
              <a:rPr lang="en-US" sz="2400" dirty="0"/>
              <a:t>4.Media</a:t>
            </a:r>
          </a:p>
          <a:p>
            <a:pPr marL="0" indent="0">
              <a:buNone/>
            </a:pPr>
            <a:r>
              <a:rPr lang="en-US" sz="2400" dirty="0"/>
              <a:t>5.Privacy</a:t>
            </a:r>
          </a:p>
          <a:p>
            <a:pPr marL="0" indent="0">
              <a:buNone/>
            </a:pPr>
            <a:r>
              <a:rPr lang="en-US" sz="2400" dirty="0"/>
              <a:t>6.Security</a:t>
            </a:r>
          </a:p>
          <a:p>
            <a:pPr marL="0" indent="0">
              <a:buNone/>
            </a:pPr>
            <a:r>
              <a:rPr lang="en-US" sz="2400" dirty="0"/>
              <a:t>7.Accessibility</a:t>
            </a:r>
            <a:endParaRPr lang="en-IN" sz="2400" dirty="0"/>
          </a:p>
        </p:txBody>
      </p:sp>
      <p:pic>
        <p:nvPicPr>
          <p:cNvPr id="5" name="Content Placeholder 4">
            <a:extLst>
              <a:ext uri="{FF2B5EF4-FFF2-40B4-BE49-F238E27FC236}">
                <a16:creationId xmlns:a16="http://schemas.microsoft.com/office/drawing/2014/main" id="{F05F4445-3E7B-B338-A344-4BF7F6674C7E}"/>
              </a:ext>
            </a:extLst>
          </p:cNvPr>
          <p:cNvPicPr>
            <a:picLocks noGrp="1" noChangeAspect="1"/>
          </p:cNvPicPr>
          <p:nvPr>
            <p:ph sz="half" idx="2"/>
          </p:nvPr>
        </p:nvPicPr>
        <p:blipFill>
          <a:blip r:embed="rId2"/>
          <a:stretch>
            <a:fillRect/>
          </a:stretch>
        </p:blipFill>
        <p:spPr>
          <a:xfrm>
            <a:off x="5909187" y="1445342"/>
            <a:ext cx="5181600" cy="4731621"/>
          </a:xfrm>
          <a:prstGeom prst="rect">
            <a:avLst/>
          </a:prstGeom>
        </p:spPr>
      </p:pic>
      <p:pic>
        <p:nvPicPr>
          <p:cNvPr id="6" name="Picture 5">
            <a:extLst>
              <a:ext uri="{FF2B5EF4-FFF2-40B4-BE49-F238E27FC236}">
                <a16:creationId xmlns:a16="http://schemas.microsoft.com/office/drawing/2014/main" id="{A3A0646B-35C6-8F3D-C6F9-F9C5C1735C90}"/>
              </a:ext>
            </a:extLst>
          </p:cNvPr>
          <p:cNvPicPr>
            <a:picLocks noChangeAspect="1"/>
          </p:cNvPicPr>
          <p:nvPr/>
        </p:nvPicPr>
        <p:blipFill>
          <a:blip r:embed="rId3"/>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253641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106F-8959-4ABD-18FB-D8E2EE499E94}"/>
              </a:ext>
            </a:extLst>
          </p:cNvPr>
          <p:cNvSpPr>
            <a:spLocks noGrp="1"/>
          </p:cNvSpPr>
          <p:nvPr>
            <p:ph type="title"/>
          </p:nvPr>
        </p:nvSpPr>
        <p:spPr/>
        <p:txBody>
          <a:bodyPr/>
          <a:lstStyle/>
          <a:p>
            <a:r>
              <a:rPr lang="en-US" b="1" dirty="0"/>
              <a:t>Android Studio:</a:t>
            </a:r>
            <a:endParaRPr lang="en-IN" b="1" dirty="0"/>
          </a:p>
        </p:txBody>
      </p:sp>
      <p:sp>
        <p:nvSpPr>
          <p:cNvPr id="3" name="Content Placeholder 2">
            <a:extLst>
              <a:ext uri="{FF2B5EF4-FFF2-40B4-BE49-F238E27FC236}">
                <a16:creationId xmlns:a16="http://schemas.microsoft.com/office/drawing/2014/main" id="{249BF463-B1D8-7BA9-F4F1-FE91143CD6E1}"/>
              </a:ext>
            </a:extLst>
          </p:cNvPr>
          <p:cNvSpPr>
            <a:spLocks noGrp="1"/>
          </p:cNvSpPr>
          <p:nvPr>
            <p:ph idx="1"/>
          </p:nvPr>
        </p:nvSpPr>
        <p:spPr>
          <a:xfrm>
            <a:off x="838200" y="1825625"/>
            <a:ext cx="11167872" cy="4667250"/>
          </a:xfrm>
        </p:spPr>
        <p:txBody>
          <a:bodyPr>
            <a:normAutofit fontScale="92500" lnSpcReduction="20000"/>
          </a:bodyPr>
          <a:lstStyle/>
          <a:p>
            <a:pPr marL="0" indent="0">
              <a:buNone/>
            </a:pPr>
            <a:r>
              <a:rPr lang="en-US" sz="3000" dirty="0"/>
              <a:t>Android Studio is an Integrated Development Environment (IDE) which was introduced by Google, specifically designed for application development. Android Studio is preferred more by most of the developers for several reasons:</a:t>
            </a:r>
          </a:p>
          <a:p>
            <a:pPr marL="0" indent="0">
              <a:buNone/>
            </a:pPr>
            <a:r>
              <a:rPr lang="en-US" dirty="0"/>
              <a:t>       </a:t>
            </a:r>
            <a:r>
              <a:rPr lang="en-US" sz="2600" dirty="0"/>
              <a:t>● Official Support </a:t>
            </a:r>
          </a:p>
          <a:p>
            <a:pPr marL="0" indent="0">
              <a:buNone/>
            </a:pPr>
            <a:r>
              <a:rPr lang="en-US" sz="2600" dirty="0"/>
              <a:t>        ● Complete tooling</a:t>
            </a:r>
          </a:p>
          <a:p>
            <a:pPr marL="0" indent="0">
              <a:buNone/>
            </a:pPr>
            <a:r>
              <a:rPr lang="en-US" sz="2600" dirty="0"/>
              <a:t>        ● </a:t>
            </a:r>
            <a:r>
              <a:rPr lang="en-US" sz="2600" dirty="0" err="1"/>
              <a:t>Gradel</a:t>
            </a:r>
            <a:r>
              <a:rPr lang="en-US" sz="2600" dirty="0"/>
              <a:t> Integration </a:t>
            </a:r>
          </a:p>
          <a:p>
            <a:pPr marL="0" indent="0">
              <a:buNone/>
            </a:pPr>
            <a:r>
              <a:rPr lang="en-US" sz="2600" dirty="0"/>
              <a:t>        ● Emulator and Device Testing</a:t>
            </a:r>
          </a:p>
          <a:p>
            <a:pPr marL="0" indent="0">
              <a:buNone/>
            </a:pPr>
            <a:r>
              <a:rPr lang="en-US" sz="2600" dirty="0"/>
              <a:t>        ● UI design tools </a:t>
            </a:r>
          </a:p>
          <a:p>
            <a:pPr marL="0" indent="0">
              <a:buNone/>
            </a:pPr>
            <a:r>
              <a:rPr lang="en-US" sz="2600" dirty="0"/>
              <a:t>        ● Code suggestions and Refactoring</a:t>
            </a:r>
          </a:p>
          <a:p>
            <a:pPr marL="0" indent="0">
              <a:buNone/>
            </a:pPr>
            <a:r>
              <a:rPr lang="en-US" sz="2600" dirty="0"/>
              <a:t>        ● Version control integration </a:t>
            </a:r>
          </a:p>
          <a:p>
            <a:pPr marL="0" indent="0">
              <a:buNone/>
            </a:pPr>
            <a:r>
              <a:rPr lang="en-US" sz="2600" dirty="0"/>
              <a:t>        ● Community &amp; Resources</a:t>
            </a:r>
            <a:endParaRPr lang="en-IN" sz="2600" dirty="0"/>
          </a:p>
        </p:txBody>
      </p:sp>
      <p:pic>
        <p:nvPicPr>
          <p:cNvPr id="4" name="Picture 3">
            <a:extLst>
              <a:ext uri="{FF2B5EF4-FFF2-40B4-BE49-F238E27FC236}">
                <a16:creationId xmlns:a16="http://schemas.microsoft.com/office/drawing/2014/main" id="{B5E31849-E988-B532-733A-0416E5BA3673}"/>
              </a:ext>
            </a:extLst>
          </p:cNvPr>
          <p:cNvPicPr>
            <a:picLocks noChangeAspect="1"/>
          </p:cNvPicPr>
          <p:nvPr/>
        </p:nvPicPr>
        <p:blipFill>
          <a:blip r:embed="rId2"/>
          <a:stretch>
            <a:fillRect/>
          </a:stretch>
        </p:blipFill>
        <p:spPr>
          <a:xfrm>
            <a:off x="7095744" y="3028490"/>
            <a:ext cx="3774984" cy="3137106"/>
          </a:xfrm>
          <a:prstGeom prst="rect">
            <a:avLst/>
          </a:prstGeom>
        </p:spPr>
      </p:pic>
      <p:pic>
        <p:nvPicPr>
          <p:cNvPr id="6" name="Picture 5">
            <a:extLst>
              <a:ext uri="{FF2B5EF4-FFF2-40B4-BE49-F238E27FC236}">
                <a16:creationId xmlns:a16="http://schemas.microsoft.com/office/drawing/2014/main" id="{FD9D22F1-B759-5751-B6F7-7B4D5AFD5BB5}"/>
              </a:ext>
            </a:extLst>
          </p:cNvPr>
          <p:cNvPicPr>
            <a:picLocks noChangeAspect="1"/>
          </p:cNvPicPr>
          <p:nvPr/>
        </p:nvPicPr>
        <p:blipFill>
          <a:blip r:embed="rId3"/>
          <a:stretch>
            <a:fillRect/>
          </a:stretch>
        </p:blipFill>
        <p:spPr>
          <a:xfrm>
            <a:off x="10768781" y="53208"/>
            <a:ext cx="1366684" cy="972189"/>
          </a:xfrm>
          <a:prstGeom prst="rect">
            <a:avLst/>
          </a:prstGeom>
        </p:spPr>
      </p:pic>
    </p:spTree>
    <p:extLst>
      <p:ext uri="{BB962C8B-B14F-4D97-AF65-F5344CB8AC3E}">
        <p14:creationId xmlns:p14="http://schemas.microsoft.com/office/powerpoint/2010/main" val="3651112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AC71E7-CED3-B3B4-6592-B7B22A7B9CB4}"/>
              </a:ext>
            </a:extLst>
          </p:cNvPr>
          <p:cNvPicPr>
            <a:picLocks noChangeAspect="1"/>
          </p:cNvPicPr>
          <p:nvPr/>
        </p:nvPicPr>
        <p:blipFill>
          <a:blip r:embed="rId2"/>
          <a:stretch>
            <a:fillRect/>
          </a:stretch>
        </p:blipFill>
        <p:spPr>
          <a:xfrm>
            <a:off x="6618859" y="1929384"/>
            <a:ext cx="4399660" cy="2395728"/>
          </a:xfrm>
          <a:prstGeom prst="rect">
            <a:avLst/>
          </a:prstGeom>
        </p:spPr>
      </p:pic>
      <p:sp>
        <p:nvSpPr>
          <p:cNvPr id="2" name="Title 1">
            <a:extLst>
              <a:ext uri="{FF2B5EF4-FFF2-40B4-BE49-F238E27FC236}">
                <a16:creationId xmlns:a16="http://schemas.microsoft.com/office/drawing/2014/main" id="{06E959C7-BF64-B1BD-6F67-72FF20E911FB}"/>
              </a:ext>
            </a:extLst>
          </p:cNvPr>
          <p:cNvSpPr>
            <a:spLocks noGrp="1"/>
          </p:cNvSpPr>
          <p:nvPr>
            <p:ph type="title"/>
          </p:nvPr>
        </p:nvSpPr>
        <p:spPr/>
        <p:txBody>
          <a:bodyPr/>
          <a:lstStyle/>
          <a:p>
            <a:r>
              <a:rPr lang="en-US" b="1" dirty="0"/>
              <a:t>Installing Android Studio:</a:t>
            </a:r>
            <a:endParaRPr lang="en-IN" b="1" dirty="0"/>
          </a:p>
        </p:txBody>
      </p:sp>
      <p:sp>
        <p:nvSpPr>
          <p:cNvPr id="3" name="Content Placeholder 2">
            <a:extLst>
              <a:ext uri="{FF2B5EF4-FFF2-40B4-BE49-F238E27FC236}">
                <a16:creationId xmlns:a16="http://schemas.microsoft.com/office/drawing/2014/main" id="{59DF45DF-E049-84CD-E6ED-BF985406136D}"/>
              </a:ext>
            </a:extLst>
          </p:cNvPr>
          <p:cNvSpPr>
            <a:spLocks noGrp="1"/>
          </p:cNvSpPr>
          <p:nvPr>
            <p:ph idx="1"/>
          </p:nvPr>
        </p:nvSpPr>
        <p:spPr>
          <a:xfrm>
            <a:off x="838200" y="1353312"/>
            <a:ext cx="10701528" cy="4823651"/>
          </a:xfrm>
        </p:spPr>
        <p:txBody>
          <a:bodyPr>
            <a:normAutofit fontScale="55000" lnSpcReduction="20000"/>
          </a:bodyPr>
          <a:lstStyle/>
          <a:p>
            <a:pPr marL="0" indent="0">
              <a:buNone/>
            </a:pPr>
            <a:r>
              <a:rPr lang="en-US" sz="4400" dirty="0"/>
              <a:t>1.Download Android studio</a:t>
            </a:r>
          </a:p>
          <a:p>
            <a:pPr marL="0" indent="0">
              <a:buNone/>
            </a:pPr>
            <a:r>
              <a:rPr lang="en-US" sz="3200" dirty="0"/>
              <a:t>     - Go to developer.android.com</a:t>
            </a:r>
          </a:p>
          <a:p>
            <a:pPr marL="0" indent="0">
              <a:buNone/>
            </a:pPr>
            <a:r>
              <a:rPr lang="en-US" sz="3200" dirty="0"/>
              <a:t>     - Clock “Download Android Studio”</a:t>
            </a:r>
          </a:p>
          <a:p>
            <a:pPr marL="0" indent="0">
              <a:buNone/>
            </a:pPr>
            <a:r>
              <a:rPr lang="en-US" sz="4400" dirty="0"/>
              <a:t>2.Run the Installer</a:t>
            </a:r>
          </a:p>
          <a:p>
            <a:pPr marL="0" indent="0">
              <a:buNone/>
            </a:pPr>
            <a:r>
              <a:rPr lang="en-US" dirty="0"/>
              <a:t>     </a:t>
            </a:r>
            <a:r>
              <a:rPr lang="en-US" sz="3200" dirty="0"/>
              <a:t>- Open the downloaded .exe file</a:t>
            </a:r>
          </a:p>
          <a:p>
            <a:pPr marL="0" indent="0">
              <a:buNone/>
            </a:pPr>
            <a:r>
              <a:rPr lang="en-US" sz="3200" dirty="0"/>
              <a:t>     - Select “Yes” if prompted to allow changes on your device</a:t>
            </a:r>
          </a:p>
          <a:p>
            <a:pPr marL="0" indent="0">
              <a:buNone/>
            </a:pPr>
            <a:r>
              <a:rPr lang="en-US" sz="4400" dirty="0"/>
              <a:t>3.Choose Installation options</a:t>
            </a:r>
          </a:p>
          <a:p>
            <a:pPr marL="0" indent="0">
              <a:buNone/>
            </a:pPr>
            <a:r>
              <a:rPr lang="en-US" sz="3200" dirty="0"/>
              <a:t>     - Select the “Standard” installation for default settings</a:t>
            </a:r>
          </a:p>
          <a:p>
            <a:pPr marL="0" indent="0">
              <a:buNone/>
            </a:pPr>
            <a:r>
              <a:rPr lang="en-US" sz="3200" dirty="0"/>
              <a:t>     - Confirm the installation path</a:t>
            </a:r>
          </a:p>
          <a:p>
            <a:pPr marL="0" indent="0">
              <a:buNone/>
            </a:pPr>
            <a:r>
              <a:rPr lang="en-US" sz="4400" dirty="0"/>
              <a:t>4. Install Components</a:t>
            </a:r>
          </a:p>
          <a:p>
            <a:pPr marL="0" indent="0">
              <a:buNone/>
            </a:pPr>
            <a:r>
              <a:rPr lang="en-US" sz="3200" dirty="0"/>
              <a:t>     - Let the installer download and install required SDK tools and emulators</a:t>
            </a:r>
          </a:p>
          <a:p>
            <a:pPr marL="0" indent="0">
              <a:buNone/>
            </a:pPr>
            <a:r>
              <a:rPr lang="en-US" sz="4400" dirty="0"/>
              <a:t>5. Launch and Configure</a:t>
            </a:r>
          </a:p>
          <a:p>
            <a:pPr marL="0" indent="0">
              <a:buNone/>
            </a:pPr>
            <a:r>
              <a:rPr lang="en-US" dirty="0"/>
              <a:t>     </a:t>
            </a:r>
            <a:r>
              <a:rPr lang="en-US" sz="3600" dirty="0"/>
              <a:t>- Open Android Studio</a:t>
            </a:r>
          </a:p>
          <a:p>
            <a:pPr marL="0" indent="0">
              <a:buNone/>
            </a:pPr>
            <a:r>
              <a:rPr lang="en-US" sz="3600" dirty="0"/>
              <a:t>    - Complete any initial configurations and updates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5774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3665-BCE7-967D-42D0-0B4EB8D67CB7}"/>
              </a:ext>
            </a:extLst>
          </p:cNvPr>
          <p:cNvSpPr>
            <a:spLocks noGrp="1"/>
          </p:cNvSpPr>
          <p:nvPr>
            <p:ph type="title"/>
          </p:nvPr>
        </p:nvSpPr>
        <p:spPr/>
        <p:txBody>
          <a:bodyPr/>
          <a:lstStyle/>
          <a:p>
            <a:r>
              <a:rPr lang="en-US" b="1" dirty="0"/>
              <a:t>Setting up Android Studio for development:</a:t>
            </a:r>
            <a:endParaRPr lang="en-IN" b="1" dirty="0"/>
          </a:p>
        </p:txBody>
      </p:sp>
      <p:sp>
        <p:nvSpPr>
          <p:cNvPr id="3" name="Content Placeholder 2">
            <a:extLst>
              <a:ext uri="{FF2B5EF4-FFF2-40B4-BE49-F238E27FC236}">
                <a16:creationId xmlns:a16="http://schemas.microsoft.com/office/drawing/2014/main" id="{DDC06E6D-7B09-173F-1213-C5677829D5E9}"/>
              </a:ext>
            </a:extLst>
          </p:cNvPr>
          <p:cNvSpPr>
            <a:spLocks noGrp="1"/>
          </p:cNvSpPr>
          <p:nvPr>
            <p:ph idx="1"/>
          </p:nvPr>
        </p:nvSpPr>
        <p:spPr>
          <a:xfrm>
            <a:off x="838200" y="1825625"/>
            <a:ext cx="10984992" cy="4351338"/>
          </a:xfrm>
        </p:spPr>
        <p:txBody>
          <a:bodyPr>
            <a:normAutofit fontScale="92500" lnSpcReduction="10000"/>
          </a:bodyPr>
          <a:lstStyle/>
          <a:p>
            <a:pPr>
              <a:buFont typeface="Wingdings" panose="05000000000000000000" pitchFamily="2" charset="2"/>
              <a:buChar char="Ø"/>
            </a:pPr>
            <a:r>
              <a:rPr lang="en-US" sz="2600" dirty="0"/>
              <a:t>Select the Project template</a:t>
            </a:r>
          </a:p>
          <a:p>
            <a:pPr marL="0" indent="0">
              <a:buNone/>
            </a:pPr>
            <a:r>
              <a:rPr lang="en-US" dirty="0"/>
              <a:t>     </a:t>
            </a:r>
            <a:r>
              <a:rPr lang="en-US" sz="2200" dirty="0"/>
              <a:t>Choose the ‘Empty Activity’ template to start your new project.</a:t>
            </a:r>
          </a:p>
          <a:p>
            <a:pPr>
              <a:buFont typeface="Wingdings" panose="05000000000000000000" pitchFamily="2" charset="2"/>
              <a:buChar char="Ø"/>
            </a:pPr>
            <a:r>
              <a:rPr lang="en-US" sz="2600" dirty="0"/>
              <a:t>Name your project</a:t>
            </a:r>
          </a:p>
          <a:p>
            <a:pPr marL="0" indent="0">
              <a:buNone/>
            </a:pPr>
            <a:r>
              <a:rPr lang="en-US" dirty="0"/>
              <a:t>     </a:t>
            </a:r>
            <a:r>
              <a:rPr lang="en-US" sz="2200" dirty="0"/>
              <a:t>Provide a suitable name for your project such as ‘Greeting card’. </a:t>
            </a:r>
          </a:p>
          <a:p>
            <a:pPr>
              <a:buFont typeface="Wingdings" panose="05000000000000000000" pitchFamily="2" charset="2"/>
              <a:buChar char="Ø"/>
            </a:pPr>
            <a:r>
              <a:rPr lang="en-US" sz="2600" dirty="0"/>
              <a:t>Follow the setup wizard</a:t>
            </a:r>
          </a:p>
          <a:p>
            <a:pPr marL="0" indent="0">
              <a:buNone/>
            </a:pPr>
            <a:r>
              <a:rPr lang="en-US" sz="2200" dirty="0"/>
              <a:t>      Configure the package name and </a:t>
            </a:r>
            <a:r>
              <a:rPr lang="en-US" sz="2200" dirty="0" err="1"/>
              <a:t>choode</a:t>
            </a:r>
            <a:r>
              <a:rPr lang="en-US" sz="2200" dirty="0"/>
              <a:t> a location to save your project.</a:t>
            </a:r>
          </a:p>
          <a:p>
            <a:pPr>
              <a:buFont typeface="Wingdings" panose="05000000000000000000" pitchFamily="2" charset="2"/>
              <a:buChar char="Ø"/>
            </a:pPr>
            <a:r>
              <a:rPr lang="en-US" sz="2600" dirty="0"/>
              <a:t>Choose minimum SDK version</a:t>
            </a:r>
          </a:p>
          <a:p>
            <a:pPr marL="0" indent="0">
              <a:buNone/>
            </a:pPr>
            <a:r>
              <a:rPr lang="en-US" dirty="0"/>
              <a:t>       </a:t>
            </a:r>
            <a:r>
              <a:rPr lang="en-US" sz="2200" dirty="0"/>
              <a:t>Select the minimum SDK version, for </a:t>
            </a:r>
            <a:r>
              <a:rPr lang="en-US" sz="2200" dirty="0" err="1"/>
              <a:t>eg</a:t>
            </a:r>
            <a:r>
              <a:rPr lang="en-US" sz="2200" dirty="0"/>
              <a:t>: API 24:Android 7.0.</a:t>
            </a:r>
          </a:p>
          <a:p>
            <a:pPr>
              <a:buFont typeface="Wingdings" panose="05000000000000000000" pitchFamily="2" charset="2"/>
              <a:buChar char="Ø"/>
            </a:pPr>
            <a:r>
              <a:rPr lang="en-IN" sz="2600" dirty="0"/>
              <a:t>Finish project configuration</a:t>
            </a:r>
          </a:p>
          <a:p>
            <a:pPr marL="0" indent="0">
              <a:buNone/>
            </a:pPr>
            <a:r>
              <a:rPr lang="en-IN" dirty="0"/>
              <a:t>       </a:t>
            </a:r>
            <a:r>
              <a:rPr lang="en-IN" sz="2200" dirty="0"/>
              <a:t>Click finish and allow android studio to configure your new project.</a:t>
            </a:r>
          </a:p>
        </p:txBody>
      </p:sp>
      <p:pic>
        <p:nvPicPr>
          <p:cNvPr id="4" name="Picture 3">
            <a:extLst>
              <a:ext uri="{FF2B5EF4-FFF2-40B4-BE49-F238E27FC236}">
                <a16:creationId xmlns:a16="http://schemas.microsoft.com/office/drawing/2014/main" id="{44A9CFEA-C4C5-097F-8110-1970D3ABCC9B}"/>
              </a:ext>
            </a:extLst>
          </p:cNvPr>
          <p:cNvPicPr>
            <a:picLocks noChangeAspect="1"/>
          </p:cNvPicPr>
          <p:nvPr/>
        </p:nvPicPr>
        <p:blipFill>
          <a:blip r:embed="rId2"/>
          <a:stretch>
            <a:fillRect/>
          </a:stretch>
        </p:blipFill>
        <p:spPr>
          <a:xfrm>
            <a:off x="8055008" y="1690688"/>
            <a:ext cx="3618831" cy="2197735"/>
          </a:xfrm>
          <a:prstGeom prst="rect">
            <a:avLst/>
          </a:prstGeom>
        </p:spPr>
      </p:pic>
    </p:spTree>
    <p:extLst>
      <p:ext uri="{BB962C8B-B14F-4D97-AF65-F5344CB8AC3E}">
        <p14:creationId xmlns:p14="http://schemas.microsoft.com/office/powerpoint/2010/main" val="3239732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1647</Words>
  <Application>Microsoft Office PowerPoint</Application>
  <PresentationFormat>Widescreen</PresentationFormat>
  <Paragraphs>194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vt:lpstr>
      <vt:lpstr>Office Theme</vt:lpstr>
      <vt:lpstr>      Skill Advanced Course-1  </vt:lpstr>
      <vt:lpstr>                                  Team Details:</vt:lpstr>
      <vt:lpstr>  ADITYA INSTITUTE OF TECHNOLOGY AND MANAGEMENT</vt:lpstr>
      <vt:lpstr>     Introduction to Android Development</vt:lpstr>
      <vt:lpstr>Why Android OS?</vt:lpstr>
      <vt:lpstr>Key Features Of Android OS</vt:lpstr>
      <vt:lpstr>Android Studio:</vt:lpstr>
      <vt:lpstr>Installing Android Studio:</vt:lpstr>
      <vt:lpstr>Setting up Android Studio for development:</vt:lpstr>
      <vt:lpstr>Kotlin Overview:</vt:lpstr>
      <vt:lpstr>Oops In Kotlin Language:</vt:lpstr>
      <vt:lpstr>To Create App: </vt:lpstr>
      <vt:lpstr> File Structure of Android app:</vt:lpstr>
      <vt:lpstr>Jetpack Compose:</vt:lpstr>
      <vt:lpstr>Key Terms of JetPack Compose:</vt:lpstr>
      <vt:lpstr>   </vt:lpstr>
      <vt:lpstr>Using UI Elements in Jetpack Compose:</vt:lpstr>
      <vt:lpstr>  </vt:lpstr>
      <vt:lpstr>UI Hierarchy and Box Layouts in Jetpack Compose:</vt:lpstr>
      <vt:lpstr>Our Android App 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chanakya dokara</dc:creator>
  <cp:lastModifiedBy>Likhith Panigrahi</cp:lastModifiedBy>
  <cp:revision>11</cp:revision>
  <dcterms:created xsi:type="dcterms:W3CDTF">2024-10-25T10:22:52Z</dcterms:created>
  <dcterms:modified xsi:type="dcterms:W3CDTF">2024-10-28T06:39:12Z</dcterms:modified>
</cp:coreProperties>
</file>